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4"/>
    <p:sldMasterId id="2147483984" r:id="rId5"/>
    <p:sldMasterId id="2147483991" r:id="rId6"/>
  </p:sldMasterIdLst>
  <p:notesMasterIdLst>
    <p:notesMasterId r:id="rId68"/>
  </p:notesMasterIdLst>
  <p:handoutMasterIdLst>
    <p:handoutMasterId r:id="rId69"/>
  </p:handoutMasterIdLst>
  <p:sldIdLst>
    <p:sldId id="260" r:id="rId7"/>
    <p:sldId id="261" r:id="rId8"/>
    <p:sldId id="273" r:id="rId9"/>
    <p:sldId id="274" r:id="rId10"/>
    <p:sldId id="275" r:id="rId11"/>
    <p:sldId id="27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95CDC7-13A5-4F7E-A6A0-38E97DFBBEAF}">
          <p14:sldIdLst/>
        </p14:section>
        <p14:section name="제목 없는 구역" id="{B07FC39A-4F0E-458A-8DD7-7F3E1ACF2701}">
          <p14:sldIdLst>
            <p14:sldId id="260"/>
            <p14:sldId id="261"/>
            <p14:sldId id="273"/>
            <p14:sldId id="274"/>
            <p14:sldId id="275"/>
            <p14:sldId id="276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제목 없는 구역" id="{CA9163C7-82A7-4F10-BE7A-817FABA9E82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7F7"/>
    <a:srgbClr val="F3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391" autoAdjust="0"/>
  </p:normalViewPr>
  <p:slideViewPr>
    <p:cSldViewPr>
      <p:cViewPr>
        <p:scale>
          <a:sx n="125" d="100"/>
          <a:sy n="125" d="100"/>
        </p:scale>
        <p:origin x="1182" y="-5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84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r">
              <a:defRPr sz="1200"/>
            </a:lvl1pPr>
          </a:lstStyle>
          <a:p>
            <a:fld id="{72233055-23F2-4087-B592-D7788AE38BBC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84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r">
              <a:defRPr sz="1200"/>
            </a:lvl1pPr>
          </a:lstStyle>
          <a:p>
            <a:fld id="{42892113-885A-4A51-8945-5C831AEFB6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52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r">
              <a:defRPr sz="1200"/>
            </a:lvl1pPr>
          </a:lstStyle>
          <a:p>
            <a:fld id="{CDA3972B-9E53-4855-AF72-8B47D9422F26}" type="datetimeFigureOut">
              <a:rPr lang="ko-KR" altLang="en-US" smtClean="0"/>
              <a:pPr/>
              <a:t>2022-12-01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44" tIns="46022" rIns="92044" bIns="4602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28898"/>
            <a:ext cx="7942580" cy="3058954"/>
          </a:xfrm>
          <a:prstGeom prst="rect">
            <a:avLst/>
          </a:prstGeom>
        </p:spPr>
        <p:txBody>
          <a:bodyPr vert="horz" lIns="92044" tIns="46022" rIns="92044" bIns="460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r">
              <a:defRPr sz="1200"/>
            </a:lvl1pPr>
          </a:lstStyle>
          <a:p>
            <a:fld id="{AEC1E829-0D75-4800-B82C-1E06C960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9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8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CE4CBF-370D-42EE-97F2-685184ED6B1E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8CE6-F50C-4857-A69C-F1EE33789D5E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2B2A-20B0-48DF-A197-CD75A2B68298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6" name="그림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703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한빛아카데미㈜에</a:t>
            </a:r>
            <a:r>
              <a:rPr kumimoji="0" lang="ko-KR" altLang="en-US" sz="1200" dirty="0">
                <a:ea typeface="맑은 고딕" pitchFamily="50" charset="-127"/>
              </a:rPr>
              <a:t>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76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20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366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C60CFE73-D046-4650-AEE9-F2022423248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61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/>
          <p:cNvSpPr txBox="1">
            <a:spLocks/>
          </p:cNvSpPr>
          <p:nvPr userDrawn="1"/>
        </p:nvSpPr>
        <p:spPr bwMode="auto">
          <a:xfrm>
            <a:off x="323850" y="550068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/>
          <p:cNvSpPr/>
          <p:nvPr userDrawn="1"/>
        </p:nvSpPr>
        <p:spPr>
          <a:xfrm>
            <a:off x="15875" y="6092825"/>
            <a:ext cx="9107488" cy="69850"/>
          </a:xfrm>
          <a:prstGeom prst="rect">
            <a:avLst/>
          </a:prstGeom>
          <a:solidFill>
            <a:srgbClr val="E4B902"/>
          </a:solidFill>
          <a:ln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0363"/>
            <a:ext cx="7905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3708400"/>
            <a:ext cx="700881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90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663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46492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4DB9-D0E1-4306-ADE3-031B9632D229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14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73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77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376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smtClean="0">
                <a:solidFill>
                  <a:prstClr val="black"/>
                </a:solidFill>
              </a:rPr>
              <a:t>한빛아카데미㈜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천만원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50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38C7-DC03-4B81-AAC5-A6BCB6392AD8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3E82-E6BA-483E-9B47-1D214982DCB4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6B5-7D8B-4EFF-8347-588B6827E4C3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208-ECC0-4BBA-B975-24D1AE5D928A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40BD-825D-40B2-9F29-04CD3188036F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0A6D4EB-AC5F-4E45-A88F-1AADDDD20A21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99099DE-19EF-4614-878C-0844B5427617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ags" Target="../tags/tag4.xml"/><Relationship Id="rId18" Type="http://schemas.openxmlformats.org/officeDocument/2006/relationships/tags" Target="../tags/tag9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ags" Target="../tags/tag3.xml"/><Relationship Id="rId17" Type="http://schemas.openxmlformats.org/officeDocument/2006/relationships/tags" Target="../tags/tag8.xml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6.xml"/><Relationship Id="rId10" Type="http://schemas.openxmlformats.org/officeDocument/2006/relationships/tags" Target="../tags/tag1.xml"/><Relationship Id="rId19" Type="http://schemas.openxmlformats.org/officeDocument/2006/relationships/tags" Target="../tags/tag10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3398D91-78AE-4658-8225-9B4F21ED3EEE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fld id="{4B18D748-024E-42B1-BC8B-0D5699C78DE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6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3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8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8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8520" y="980728"/>
            <a:ext cx="9361040" cy="3351752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0" dirty="0" smtClean="0"/>
              <a:t>텍스트 </a:t>
            </a:r>
            <a:r>
              <a:rPr lang="ko-KR" altLang="en-US" sz="3200" b="0" dirty="0" err="1" smtClean="0"/>
              <a:t>마이닝</a:t>
            </a:r>
            <a:r>
              <a:rPr lang="ko-KR" altLang="en-US" sz="3200" b="0" dirty="0" smtClean="0"/>
              <a:t> </a:t>
            </a:r>
            <a:r>
              <a:rPr lang="en-US" altLang="ko-KR" sz="3200" b="0" dirty="0" smtClean="0"/>
              <a:t>- 2</a:t>
            </a:r>
            <a:br>
              <a:rPr lang="en-US" altLang="ko-KR" sz="3200" b="0" dirty="0" smtClean="0"/>
            </a:br>
            <a:r>
              <a:rPr lang="en-US" altLang="ko-KR" sz="3200" b="0" dirty="0"/>
              <a:t/>
            </a:r>
            <a:br>
              <a:rPr lang="en-US" altLang="ko-KR" sz="3200" b="0" dirty="0"/>
            </a:b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endParaRPr lang="ko-KR" altLang="en-US" sz="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4CBF-370D-42EE-97F2-685184ED6B1E}" type="datetime1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45091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최도진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58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120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분석 결과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토픽 모델 객체에 저장되어 있는 토픽 분석 결과를 </a:t>
            </a:r>
            <a:r>
              <a:rPr lang="en-US" altLang="ko-KR" dirty="0" err="1"/>
              <a:t>lda_model.print_topics</a:t>
            </a:r>
            <a:r>
              <a:rPr lang="en-US" altLang="ko-KR" dirty="0"/>
              <a:t>() </a:t>
            </a:r>
            <a:r>
              <a:rPr lang="ko-KR" altLang="en-US" dirty="0"/>
              <a:t>함수를 사용하여 출력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 err="1"/>
              <a:t>num_words</a:t>
            </a:r>
            <a:r>
              <a:rPr lang="en-US" altLang="ko-KR" dirty="0"/>
              <a:t> = 15</a:t>
            </a:r>
            <a:r>
              <a:rPr lang="ko-KR" altLang="en-US" dirty="0"/>
              <a:t>에 따라 토픽을 구성하는 주요 단어 </a:t>
            </a:r>
            <a:r>
              <a:rPr lang="en-US" altLang="ko-KR" dirty="0"/>
              <a:t>15</a:t>
            </a:r>
            <a:r>
              <a:rPr lang="ko-KR" altLang="en-US" dirty="0"/>
              <a:t>개가 토픽에 대한 영향력 비율 과 함께 출력된 것을 확인 가능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네이버 뉴스를 크롤링할 때 검색어로 ‘</a:t>
            </a:r>
            <a:r>
              <a:rPr lang="ko-KR" altLang="en-US" dirty="0" err="1"/>
              <a:t>코로나’를</a:t>
            </a:r>
            <a:r>
              <a:rPr lang="ko-KR" altLang="en-US" dirty="0"/>
              <a:t> 사용했기 때문에 모든 토픽에서 ‘코로나’ 단어가 압도적으로 많이 나옴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58888" y="2349500"/>
          <a:ext cx="5113337" cy="212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13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[71]:</a:t>
                      </a:r>
                    </a:p>
                  </a:txBody>
                  <a:tcPr marL="89310" marR="89310" marT="44563" marB="4456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lda_model.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print_topics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num_topics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k,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num_words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= 15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))</a:t>
                      </a:r>
                      <a:endParaRPr lang="sv-SE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310" marR="89310" marT="44563" marB="4456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7208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Out[71]: 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563" marB="4456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[(0, '0.045*"</a:t>
                      </a:r>
                      <a:r>
                        <a:rPr lang="ko-KR" altLang="en-US" sz="900" dirty="0"/>
                        <a:t>코로나</a:t>
                      </a:r>
                      <a:r>
                        <a:rPr lang="en-US" altLang="ko-KR" sz="900" dirty="0"/>
                        <a:t>" + 0.012*"</a:t>
                      </a:r>
                      <a:r>
                        <a:rPr lang="ko-KR" altLang="en-US" sz="900" dirty="0"/>
                        <a:t>바이러스</a:t>
                      </a:r>
                      <a:r>
                        <a:rPr lang="en-US" altLang="ko-KR" sz="900" dirty="0"/>
                        <a:t>" + 0.010*"</a:t>
                      </a:r>
                      <a:r>
                        <a:rPr lang="ko-KR" altLang="en-US" sz="900" dirty="0"/>
                        <a:t>신종</a:t>
                      </a:r>
                      <a:r>
                        <a:rPr lang="en-US" altLang="ko-KR" sz="900" dirty="0"/>
                        <a:t>" + 0.010*"</a:t>
                      </a:r>
                      <a:r>
                        <a:rPr lang="ko-KR" altLang="en-US" sz="900" dirty="0" err="1"/>
                        <a:t>감염증</a:t>
                      </a:r>
                      <a:r>
                        <a:rPr lang="en-US" altLang="ko-KR" sz="900" dirty="0"/>
                        <a:t>" + 0.009*"</a:t>
                      </a:r>
                      <a:r>
                        <a:rPr lang="ko-KR" altLang="en-US" sz="900" dirty="0"/>
                        <a:t>위해</a:t>
                      </a:r>
                      <a:r>
                        <a:rPr lang="en-US" altLang="ko-KR" sz="900" dirty="0"/>
                        <a:t>" + 0.005*"</a:t>
                      </a:r>
                      <a:r>
                        <a:rPr lang="ko-KR" altLang="en-US" sz="900" dirty="0"/>
                        <a:t>지역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방역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확산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생활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어려움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사태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통해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장기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의료</a:t>
                      </a:r>
                      <a:r>
                        <a:rPr lang="en-US" altLang="ko-KR" sz="900" dirty="0"/>
                        <a:t>" + 0.003*"</a:t>
                      </a:r>
                      <a:r>
                        <a:rPr lang="ko-KR" altLang="en-US" sz="900" dirty="0"/>
                        <a:t>서울</a:t>
                      </a:r>
                      <a:r>
                        <a:rPr lang="en-US" altLang="ko-KR" sz="900" dirty="0"/>
                        <a:t>"'), (1, '0.043*"</a:t>
                      </a:r>
                      <a:r>
                        <a:rPr lang="ko-KR" altLang="en-US" sz="900" dirty="0"/>
                        <a:t>코로나</a:t>
                      </a:r>
                      <a:r>
                        <a:rPr lang="en-US" altLang="ko-KR" sz="900" dirty="0"/>
                        <a:t>" + 0.013*"</a:t>
                      </a:r>
                      <a:r>
                        <a:rPr lang="ko-KR" altLang="en-US" sz="900" dirty="0" err="1"/>
                        <a:t>감염증</a:t>
                      </a:r>
                      <a:r>
                        <a:rPr lang="en-US" altLang="ko-KR" sz="900" dirty="0"/>
                        <a:t>" + 0.011*"</a:t>
                      </a:r>
                      <a:r>
                        <a:rPr lang="ko-KR" altLang="en-US" sz="900" dirty="0"/>
                        <a:t>신종</a:t>
                      </a:r>
                      <a:r>
                        <a:rPr lang="en-US" altLang="ko-KR" sz="900" dirty="0"/>
                        <a:t>" + 0.009*"</a:t>
                      </a:r>
                      <a:r>
                        <a:rPr lang="ko-KR" altLang="en-US" sz="900" dirty="0"/>
                        <a:t>위해</a:t>
                      </a:r>
                      <a:r>
                        <a:rPr lang="en-US" altLang="ko-KR" sz="900" dirty="0"/>
                        <a:t>" + 0.008*"</a:t>
                      </a:r>
                      <a:r>
                        <a:rPr lang="ko-KR" altLang="en-US" sz="900" dirty="0"/>
                        <a:t>사태</a:t>
                      </a:r>
                      <a:r>
                        <a:rPr lang="en-US" altLang="ko-KR" sz="900" dirty="0"/>
                        <a:t>" + 0.008*"</a:t>
                      </a:r>
                      <a:r>
                        <a:rPr lang="ko-KR" altLang="en-US" sz="900" dirty="0"/>
                        <a:t>바이러스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경제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확산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지원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진행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지역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의료</a:t>
                      </a:r>
                      <a:r>
                        <a:rPr lang="en-US" altLang="ko-KR" sz="900" dirty="0"/>
                        <a:t>" + 0.003*" </a:t>
                      </a:r>
                      <a:r>
                        <a:rPr lang="ko-KR" altLang="en-US" sz="900" dirty="0"/>
                        <a:t>운영</a:t>
                      </a:r>
                      <a:r>
                        <a:rPr lang="en-US" altLang="ko-KR" sz="900" dirty="0"/>
                        <a:t>" + 0.003*"</a:t>
                      </a:r>
                      <a:r>
                        <a:rPr lang="ko-KR" altLang="en-US" sz="900" dirty="0"/>
                        <a:t>예정</a:t>
                      </a:r>
                      <a:r>
                        <a:rPr lang="en-US" altLang="ko-KR" sz="900" dirty="0"/>
                        <a:t>" + 0.003*"</a:t>
                      </a:r>
                      <a:r>
                        <a:rPr lang="ko-KR" altLang="en-US" sz="900" dirty="0"/>
                        <a:t>통해</a:t>
                      </a:r>
                      <a:r>
                        <a:rPr lang="en-US" altLang="ko-KR" sz="900" dirty="0"/>
                        <a:t>"'), (2, '0.081*"</a:t>
                      </a:r>
                      <a:r>
                        <a:rPr lang="ko-KR" altLang="en-US" sz="900" dirty="0"/>
                        <a:t>코로나</a:t>
                      </a:r>
                      <a:r>
                        <a:rPr lang="en-US" altLang="ko-KR" sz="900" dirty="0"/>
                        <a:t>" + 0.009*"</a:t>
                      </a:r>
                      <a:r>
                        <a:rPr lang="ko-KR" altLang="en-US" sz="900" dirty="0"/>
                        <a:t>위해</a:t>
                      </a:r>
                      <a:r>
                        <a:rPr lang="en-US" altLang="ko-KR" sz="900" dirty="0"/>
                        <a:t>" + 0.008*"</a:t>
                      </a:r>
                      <a:r>
                        <a:rPr lang="ko-KR" altLang="en-US" sz="900" dirty="0"/>
                        <a:t>바이러스</a:t>
                      </a:r>
                      <a:r>
                        <a:rPr lang="en-US" altLang="ko-KR" sz="900" dirty="0"/>
                        <a:t>" + 0.007*"</a:t>
                      </a:r>
                      <a:r>
                        <a:rPr lang="ko-KR" altLang="en-US" sz="900" dirty="0"/>
                        <a:t>신종</a:t>
                      </a:r>
                      <a:r>
                        <a:rPr lang="en-US" altLang="ko-KR" sz="900" dirty="0"/>
                        <a:t>" + 0.007*"</a:t>
                      </a:r>
                      <a:r>
                        <a:rPr lang="ko-KR" altLang="en-US" sz="900" dirty="0"/>
                        <a:t>확산</a:t>
                      </a:r>
                      <a:r>
                        <a:rPr lang="en-US" altLang="ko-KR" sz="900" dirty="0"/>
                        <a:t>" + 0.007*"</a:t>
                      </a:r>
                      <a:r>
                        <a:rPr lang="ko-KR" altLang="en-US" sz="900" dirty="0"/>
                        <a:t>이번</a:t>
                      </a:r>
                      <a:r>
                        <a:rPr lang="en-US" altLang="ko-KR" sz="900" dirty="0"/>
                        <a:t>" + 0.006*"</a:t>
                      </a:r>
                      <a:r>
                        <a:rPr lang="ko-KR" altLang="en-US" sz="900" dirty="0"/>
                        <a:t>감염 증</a:t>
                      </a:r>
                      <a:r>
                        <a:rPr lang="en-US" altLang="ko-KR" sz="900" dirty="0"/>
                        <a:t>" + 0.005*"</a:t>
                      </a:r>
                      <a:r>
                        <a:rPr lang="ko-KR" altLang="en-US" sz="900" dirty="0"/>
                        <a:t>방역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어려움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감염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지역</a:t>
                      </a:r>
                      <a:r>
                        <a:rPr lang="en-US" altLang="ko-KR" sz="900" dirty="0"/>
                        <a:t>" + 0.004*" </a:t>
                      </a:r>
                      <a:r>
                        <a:rPr lang="ko-KR" altLang="en-US" sz="900" dirty="0"/>
                        <a:t>예방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경제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시대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상황</a:t>
                      </a:r>
                      <a:r>
                        <a:rPr lang="en-US" altLang="ko-KR" sz="900" dirty="0"/>
                        <a:t>"'), (3, '0.067*"</a:t>
                      </a:r>
                      <a:r>
                        <a:rPr lang="ko-KR" altLang="en-US" sz="900" dirty="0"/>
                        <a:t>코로나</a:t>
                      </a:r>
                      <a:r>
                        <a:rPr lang="en-US" altLang="ko-KR" sz="900" dirty="0"/>
                        <a:t>" + 0.013*"</a:t>
                      </a:r>
                      <a:r>
                        <a:rPr lang="ko-KR" altLang="en-US" sz="900" dirty="0"/>
                        <a:t>바이러스</a:t>
                      </a:r>
                      <a:r>
                        <a:rPr lang="en-US" altLang="ko-KR" sz="900" dirty="0"/>
                        <a:t>" + 0.009*"</a:t>
                      </a:r>
                      <a:r>
                        <a:rPr lang="ko-KR" altLang="en-US" sz="900" dirty="0"/>
                        <a:t>신종</a:t>
                      </a:r>
                      <a:r>
                        <a:rPr lang="en-US" altLang="ko-KR" sz="900" dirty="0"/>
                        <a:t>" + 0.008*"</a:t>
                      </a:r>
                      <a:r>
                        <a:rPr lang="ko-KR" altLang="en-US" sz="900" dirty="0" err="1"/>
                        <a:t>감염증</a:t>
                      </a:r>
                      <a:r>
                        <a:rPr lang="en-US" altLang="ko-KR" sz="900" dirty="0"/>
                        <a:t>" + 0.008*"</a:t>
                      </a:r>
                      <a:r>
                        <a:rPr lang="ko-KR" altLang="en-US" sz="900" dirty="0"/>
                        <a:t>위해</a:t>
                      </a:r>
                      <a:r>
                        <a:rPr lang="en-US" altLang="ko-KR" sz="900" dirty="0"/>
                        <a:t>" + 0.007*"</a:t>
                      </a:r>
                      <a:r>
                        <a:rPr lang="ko-KR" altLang="en-US" sz="900" dirty="0"/>
                        <a:t>의 료</a:t>
                      </a:r>
                      <a:r>
                        <a:rPr lang="en-US" altLang="ko-KR" sz="900" dirty="0"/>
                        <a:t>" + 0.006*"</a:t>
                      </a:r>
                      <a:r>
                        <a:rPr lang="ko-KR" altLang="en-US" sz="900" dirty="0"/>
                        <a:t>지역</a:t>
                      </a:r>
                      <a:r>
                        <a:rPr lang="en-US" altLang="ko-KR" sz="900" dirty="0"/>
                        <a:t>" + 0.006*"</a:t>
                      </a:r>
                      <a:r>
                        <a:rPr lang="ko-KR" altLang="en-US" sz="900" dirty="0"/>
                        <a:t>확산</a:t>
                      </a:r>
                      <a:r>
                        <a:rPr lang="en-US" altLang="ko-KR" sz="900" dirty="0"/>
                        <a:t>" + 0.005*"</a:t>
                      </a:r>
                      <a:r>
                        <a:rPr lang="ko-KR" altLang="en-US" sz="900" dirty="0"/>
                        <a:t>지난</a:t>
                      </a:r>
                      <a:r>
                        <a:rPr lang="en-US" altLang="ko-KR" sz="900" dirty="0"/>
                        <a:t>" + 0.005*"</a:t>
                      </a:r>
                      <a:r>
                        <a:rPr lang="ko-KR" altLang="en-US" sz="900" dirty="0"/>
                        <a:t>진행</a:t>
                      </a:r>
                      <a:r>
                        <a:rPr lang="en-US" altLang="ko-KR" sz="900" dirty="0"/>
                        <a:t>" + 0.005*"</a:t>
                      </a:r>
                      <a:r>
                        <a:rPr lang="ko-KR" altLang="en-US" sz="900" dirty="0"/>
                        <a:t>시 대</a:t>
                      </a:r>
                      <a:r>
                        <a:rPr lang="en-US" altLang="ko-KR" sz="900" dirty="0"/>
                        <a:t>" + 0.005*"</a:t>
                      </a:r>
                      <a:r>
                        <a:rPr lang="ko-KR" altLang="en-US" sz="900" dirty="0"/>
                        <a:t>서울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이번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포스트</a:t>
                      </a:r>
                      <a:r>
                        <a:rPr lang="en-US" altLang="ko-KR" sz="900" dirty="0"/>
                        <a:t>" + 0.004*"</a:t>
                      </a:r>
                      <a:r>
                        <a:rPr lang="ko-KR" altLang="en-US" sz="900" dirty="0"/>
                        <a:t>대종상영화제</a:t>
                      </a:r>
                      <a:r>
                        <a:rPr lang="en-US" altLang="ko-KR" sz="900" dirty="0"/>
                        <a:t>"')]</a:t>
                      </a:r>
                      <a:endParaRPr lang="sv-SE" altLang="ko-KR" sz="9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89310" marR="89310" marT="44563" marB="4456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222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분석 결과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분석 결과에 대한 정리와 분석을 실시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 주요 단어를 고려하여 각 토픽 내용을 설명하는 레이블을 결정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</p:txBody>
      </p:sp>
      <p:pic>
        <p:nvPicPr>
          <p:cNvPr id="5222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36838"/>
            <a:ext cx="5046662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8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분석 결과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/>
              <a:t>LDA </a:t>
            </a:r>
            <a:r>
              <a:rPr lang="ko-KR" altLang="en-US" dirty="0"/>
              <a:t>토픽 분석의 결과를 시각화하기 위해 </a:t>
            </a:r>
            <a:r>
              <a:rPr lang="en-US" altLang="ko-KR" dirty="0" err="1"/>
              <a:t>pyLDAvis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pyLDAvis.gensim</a:t>
            </a:r>
            <a:r>
              <a:rPr lang="en-US" altLang="ko-KR" dirty="0"/>
              <a:t>. prepare()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 토픽 분석 결과를 가지고 있는 </a:t>
            </a:r>
            <a:r>
              <a:rPr lang="en-US" altLang="ko-KR" dirty="0" err="1"/>
              <a:t>lda_model</a:t>
            </a:r>
            <a:r>
              <a:rPr lang="en-US" altLang="ko-KR" dirty="0"/>
              <a:t> </a:t>
            </a:r>
            <a:r>
              <a:rPr lang="ko-KR" altLang="en-US" dirty="0"/>
              <a:t>객체와 단어 뭉치</a:t>
            </a:r>
            <a:r>
              <a:rPr lang="en-US" altLang="ko-KR" dirty="0"/>
              <a:t>, </a:t>
            </a:r>
            <a:r>
              <a:rPr lang="ko-KR" altLang="en-US" dirty="0"/>
              <a:t>단어 사전을 매개변수로 사용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 </a:t>
            </a:r>
            <a:r>
              <a:rPr lang="en-US" altLang="ko-KR" dirty="0" err="1"/>
              <a:t>pyLDAvis</a:t>
            </a:r>
            <a:r>
              <a:rPr lang="ko-KR" altLang="en-US" dirty="0"/>
              <a:t>은 추가 설치해야 하는 패키지이므로 최초 한번은 </a:t>
            </a:r>
            <a:r>
              <a:rPr lang="en-US" altLang="ko-KR" dirty="0"/>
              <a:t>!pip install</a:t>
            </a:r>
            <a:r>
              <a:rPr lang="ko-KR" altLang="en-US" dirty="0"/>
              <a:t>을 이용해 설치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58888" y="2740025"/>
          <a:ext cx="5113337" cy="1716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13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  ]:</a:t>
                      </a:r>
                    </a:p>
                  </a:txBody>
                  <a:tcPr marL="89310" marR="89310" marT="44595" marB="445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!pip install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pyLDAvis</a:t>
                      </a:r>
                      <a:endParaRPr lang="sv-SE" altLang="ko-KR" sz="9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89310" marR="89310" marT="44595" marB="445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22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[72]: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595" marB="445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한글 </a:t>
                      </a:r>
                      <a:r>
                        <a:rPr lang="sv-SE" altLang="ko-KR" sz="900" b="0" i="1" dirty="0">
                          <a:solidFill>
                            <a:schemeClr val="tx1"/>
                          </a:solidFill>
                        </a:rPr>
                        <a:t>UnicodeEncodeError 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방지를 위해 기본 </a:t>
                      </a:r>
                      <a:r>
                        <a:rPr lang="ko-KR" altLang="en-US" sz="900" b="0" i="1" dirty="0" err="1">
                          <a:solidFill>
                            <a:schemeClr val="tx1"/>
                          </a:solidFill>
                        </a:rPr>
                        <a:t>인코딩을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sv-SE" altLang="ko-KR" sz="900" b="0" i="1" dirty="0">
                          <a:solidFill>
                            <a:schemeClr val="tx1"/>
                          </a:solidFill>
                        </a:rPr>
                        <a:t>utf-8"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로 설정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os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os.environ["PYTHONIOENCODING"] = "utf-8”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sv-SE" altLang="ko-KR" sz="9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pyLDAvis.gensim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lda_vis = 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pyLDAvis.gensim.prepare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(lda_model, corpus, dictionary)</a:t>
                      </a:r>
                    </a:p>
                  </a:txBody>
                  <a:tcPr marL="89310" marR="89310" marT="44595" marB="445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[73]:</a:t>
                      </a:r>
                    </a:p>
                  </a:txBody>
                  <a:tcPr marL="89310" marR="89310" marT="44595" marB="445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pyLDAvis.</a:t>
                      </a:r>
                      <a:r>
                        <a:rPr lang="en-US" altLang="ko-KR" sz="900" b="1" dirty="0" err="1"/>
                        <a:t>display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lda_vis</a:t>
                      </a:r>
                      <a:r>
                        <a:rPr lang="en-US" altLang="ko-KR" sz="900" dirty="0"/>
                        <a:t>)</a:t>
                      </a:r>
                      <a:endParaRPr lang="sv-SE" altLang="ko-KR" sz="9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89310" marR="89310" marT="44595" marB="4459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4783094"/>
            <a:ext cx="594443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427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분석 결과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왼쪽 영역에는 토픽 간 거리 지도가 있고</a:t>
            </a:r>
            <a:r>
              <a:rPr lang="en-US" altLang="ko-KR" dirty="0"/>
              <a:t>, </a:t>
            </a:r>
            <a:r>
              <a:rPr lang="ko-KR" altLang="en-US" dirty="0"/>
              <a:t>오른쪽 영역에는 토픽에서 관련성 높은 </a:t>
            </a:r>
            <a:r>
              <a:rPr lang="en-US" altLang="ko-KR" dirty="0"/>
              <a:t>30</a:t>
            </a:r>
            <a:r>
              <a:rPr lang="ko-KR" altLang="en-US" dirty="0"/>
              <a:t>개 단어에 대한 바 차트가 있음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 왼쪽 영역에 보이는 분포에서 토픽이 포함되어 있거나 많이 겹쳐져 있다면 토픽의 개수 </a:t>
            </a:r>
            <a:r>
              <a:rPr lang="en-US" altLang="ko-KR" dirty="0"/>
              <a:t>k </a:t>
            </a:r>
            <a:r>
              <a:rPr lang="ko-KR" altLang="en-US" dirty="0"/>
              <a:t>값을 다르게 하여 </a:t>
            </a:r>
            <a:r>
              <a:rPr lang="en-US" altLang="ko-KR" dirty="0"/>
              <a:t>LDA </a:t>
            </a:r>
            <a:r>
              <a:rPr lang="ko-KR" altLang="en-US" dirty="0"/>
              <a:t>모델을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</a:t>
            </a:r>
            <a:r>
              <a:rPr lang="ko-KR" altLang="en-US" dirty="0"/>
              <a:t>다시 실행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5427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852738"/>
            <a:ext cx="4627562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529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분석 결과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왼쪽 영역의 토픽 간 거리 지도 영역에서 토픽 버블을 클릭해서 선택하면 오른쪽 영역에 토 </a:t>
            </a:r>
            <a:r>
              <a:rPr lang="ko-KR" altLang="en-US" dirty="0" err="1"/>
              <a:t>픽에</a:t>
            </a:r>
            <a:r>
              <a:rPr lang="ko-KR" altLang="en-US" dirty="0"/>
              <a:t> 대한 토큰 비율과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</a:t>
            </a:r>
            <a:r>
              <a:rPr lang="ko-KR" altLang="en-US" dirty="0"/>
              <a:t>상위 단어 </a:t>
            </a:r>
            <a:r>
              <a:rPr lang="en-US" altLang="ko-KR" dirty="0"/>
              <a:t>30</a:t>
            </a:r>
            <a:r>
              <a:rPr lang="ko-KR" altLang="en-US" dirty="0"/>
              <a:t>개의 바 차트가 나타남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5530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636838"/>
            <a:ext cx="4611688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3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632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분석 결과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오른쪽 영역 상단에 있는 관련성 </a:t>
            </a:r>
            <a:r>
              <a:rPr lang="ko-KR" altLang="en-US" dirty="0" err="1"/>
              <a:t>메트릭</a:t>
            </a:r>
            <a:r>
              <a:rPr lang="ko-KR" altLang="en-US" dirty="0"/>
              <a:t> 조정 슬라이드를 움직이면 현재 선택한 토픽에 특화되어 많이 출현하는 단어를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</a:t>
            </a:r>
            <a:r>
              <a:rPr lang="ko-KR" altLang="en-US" dirty="0"/>
              <a:t>확인할 수 있음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5632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527300"/>
            <a:ext cx="4611688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5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734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분석 결과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오른쪽 영역에 있는 단어 위로 마우스를 이동하면 단어의 토픽 영향력에 따라 토픽 버블의 크기가 조정되어 변함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en-US" altLang="ko-KR" dirty="0" err="1"/>
              <a:t>pyLDAvis</a:t>
            </a:r>
            <a:r>
              <a:rPr lang="ko-KR" altLang="en-US" dirty="0"/>
              <a:t>를 파일로 저장하자</a:t>
            </a:r>
            <a:r>
              <a:rPr lang="en-US" altLang="ko-KR" dirty="0"/>
              <a:t>. </a:t>
            </a:r>
            <a:r>
              <a:rPr lang="en-US" altLang="ko-KR" dirty="0" err="1"/>
              <a:t>pyLDAvis</a:t>
            </a:r>
            <a:r>
              <a:rPr lang="ko-KR" altLang="en-US" dirty="0"/>
              <a:t>는 웹 브라우저 창에 표시되므로 저장 파일 형식도 </a:t>
            </a:r>
            <a:r>
              <a:rPr lang="en-US" altLang="ko-KR" dirty="0"/>
              <a:t>html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5734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276475"/>
            <a:ext cx="46116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58888" y="6132513"/>
          <a:ext cx="4995862" cy="25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17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[74]:</a:t>
                      </a:r>
                    </a:p>
                  </a:txBody>
                  <a:tcPr marL="89312" marR="89312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pyLDAvis.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save_html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lda_vis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'./13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_data/'+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file_name+"_vis.html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")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312" marR="89312" marT="44641" marB="446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5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837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확인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분석 결과 시각화하기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결과를 비교하여 종합적으로 분석</a:t>
            </a:r>
            <a:endParaRPr lang="en-US" altLang="ko-KR" dirty="0"/>
          </a:p>
        </p:txBody>
      </p:sp>
      <p:pic>
        <p:nvPicPr>
          <p:cNvPr id="58373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133600"/>
            <a:ext cx="4176713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0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빅데이터 처리 과정과 기술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2" y="1478842"/>
            <a:ext cx="8055895" cy="48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기술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데이터마이닝</a:t>
            </a:r>
            <a:r>
              <a:rPr lang="en-US" altLang="ko-KR" baseline="30000" dirty="0"/>
              <a:t>Data </a:t>
            </a:r>
            <a:r>
              <a:rPr lang="en-US" altLang="ko-KR" baseline="30000" dirty="0" smtClean="0"/>
              <a:t>Mining</a:t>
            </a:r>
            <a:endParaRPr lang="en-US" altLang="ko-KR" dirty="0"/>
          </a:p>
          <a:p>
            <a:pPr lvl="2"/>
            <a:r>
              <a:rPr lang="ko-KR" altLang="en-US" dirty="0" smtClean="0"/>
              <a:t>저장된 </a:t>
            </a:r>
            <a:r>
              <a:rPr lang="ko-KR" altLang="en-US" dirty="0"/>
              <a:t>방대한 양의 데이터 안에서 자동으로 체계적이고 통계적인 규칙이나 </a:t>
            </a:r>
            <a:r>
              <a:rPr lang="ko-KR" altLang="en-US" dirty="0" smtClean="0"/>
              <a:t>패턴을 </a:t>
            </a:r>
            <a:r>
              <a:rPr lang="ko-KR" altLang="en-US" dirty="0"/>
              <a:t>찾아내는 데이터베이스 파생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말로 </a:t>
            </a:r>
            <a:r>
              <a:rPr lang="en-US" altLang="ko-KR" dirty="0" err="1" smtClean="0"/>
              <a:t>KDD</a:t>
            </a:r>
            <a:r>
              <a:rPr lang="en-US" altLang="ko-KR" baseline="30000" dirty="0" err="1" smtClean="0"/>
              <a:t>Knowledge</a:t>
            </a:r>
            <a:r>
              <a:rPr lang="en-US" altLang="ko-KR" baseline="30000" dirty="0" smtClean="0"/>
              <a:t>-Discovery </a:t>
            </a:r>
            <a:r>
              <a:rPr lang="en-US" altLang="ko-KR" baseline="30000" dirty="0"/>
              <a:t>in Databases</a:t>
            </a:r>
            <a:r>
              <a:rPr lang="ko-KR" altLang="en-US" dirty="0"/>
              <a:t>라고도 </a:t>
            </a:r>
            <a:r>
              <a:rPr lang="ko-KR" altLang="en-US" dirty="0" smtClean="0"/>
              <a:t>하는데</a:t>
            </a:r>
            <a:r>
              <a:rPr lang="en-US" altLang="ko-KR" dirty="0"/>
              <a:t>, </a:t>
            </a:r>
            <a:r>
              <a:rPr lang="ko-KR" altLang="en-US" dirty="0"/>
              <a:t>각종 데이터베이스에 내재된 의미 있는 지식의 발견이라는 </a:t>
            </a:r>
            <a:r>
              <a:rPr lang="ko-KR" altLang="en-US" dirty="0" smtClean="0"/>
              <a:t>뜻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기법은 통계학 분야에서 발전한 탐색적 데이터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 검증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다변량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일반선형모형 등 방법론과 데이터베이스 분야에서 발전한 </a:t>
            </a:r>
            <a:r>
              <a:rPr lang="en-US" altLang="ko-KR" dirty="0" err="1" smtClean="0"/>
              <a:t>OLAP</a:t>
            </a:r>
            <a:r>
              <a:rPr lang="en-US" altLang="ko-KR" baseline="30000" dirty="0" err="1" smtClean="0"/>
              <a:t>On</a:t>
            </a:r>
            <a:r>
              <a:rPr lang="en-US" altLang="ko-KR" baseline="30000" dirty="0" smtClean="0"/>
              <a:t>-Line Analytic Processing;</a:t>
            </a:r>
            <a:r>
              <a:rPr lang="ko-KR" altLang="en-US" baseline="30000" dirty="0" smtClean="0"/>
              <a:t>온라인 분석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인공지능 분야에서 발전한 </a:t>
            </a:r>
            <a:r>
              <a:rPr lang="en-US" altLang="ko-KR" dirty="0" err="1" smtClean="0"/>
              <a:t>SOM</a:t>
            </a:r>
            <a:r>
              <a:rPr lang="en-US" altLang="ko-KR" baseline="30000" dirty="0" err="1" smtClean="0"/>
              <a:t>Self</a:t>
            </a:r>
            <a:r>
              <a:rPr lang="en-US" altLang="ko-KR" baseline="30000" dirty="0" smtClean="0"/>
              <a:t>-Organizing Map; </a:t>
            </a:r>
            <a:r>
              <a:rPr lang="ko-KR" altLang="en-US" baseline="30000" dirty="0" smtClean="0"/>
              <a:t>자기조직화지도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전문가 시스템 등 기술적 방법론 등에 사용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0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4710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4710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803400"/>
            <a:ext cx="474662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9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55" y="953725"/>
            <a:ext cx="4095725" cy="540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기술</a:t>
            </a:r>
            <a:endParaRPr lang="en-US" altLang="ko-KR" dirty="0" smtClean="0"/>
          </a:p>
          <a:p>
            <a:pPr lvl="3"/>
            <a:r>
              <a:rPr lang="ko-KR" altLang="en-US" dirty="0"/>
              <a:t>분류</a:t>
            </a:r>
            <a:r>
              <a:rPr lang="en-US" altLang="ko-KR" dirty="0"/>
              <a:t>Classification : </a:t>
            </a:r>
            <a:r>
              <a:rPr lang="ko-KR" altLang="en-US" dirty="0"/>
              <a:t>일정한 집단에서 특정한 정의를 이용하여 분류 및 구분을 </a:t>
            </a:r>
            <a:r>
              <a:rPr lang="ko-KR" altLang="en-US" dirty="0" smtClean="0"/>
              <a:t>추론함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 smtClean="0"/>
              <a:t>경쟁자에게로 이탈한 </a:t>
            </a:r>
            <a:r>
              <a:rPr lang="ko-KR" altLang="en-US" dirty="0"/>
              <a:t>고객을 분류해 내는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예측</a:t>
            </a:r>
            <a:r>
              <a:rPr lang="en-US" altLang="ko-KR" dirty="0"/>
              <a:t>Forecasting : </a:t>
            </a:r>
            <a:r>
              <a:rPr lang="ko-KR" altLang="en-US" dirty="0"/>
              <a:t>방대한 양의 데이터 집합의 패턴을 기반으로 미래를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수요를 예측하는 </a:t>
            </a:r>
            <a:r>
              <a:rPr lang="ko-KR" altLang="en-US" dirty="0" smtClean="0"/>
              <a:t>기술을 </a:t>
            </a:r>
            <a:r>
              <a:rPr lang="ko-KR" altLang="en-US" dirty="0"/>
              <a:t>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err="1" smtClean="0"/>
              <a:t>시계열</a:t>
            </a:r>
            <a:r>
              <a:rPr lang="en-US" altLang="ko-KR" dirty="0"/>
              <a:t>Time-Series</a:t>
            </a:r>
            <a:r>
              <a:rPr lang="ko-KR" altLang="en-US" dirty="0"/>
              <a:t>분석 </a:t>
            </a:r>
            <a:r>
              <a:rPr lang="en-US" altLang="ko-KR" dirty="0"/>
              <a:t>: </a:t>
            </a:r>
            <a:r>
              <a:rPr lang="ko-KR" altLang="en-US" dirty="0"/>
              <a:t>시간의 변화에 따라 일정한 간격으로 연속적인 통계 숫자를 저장한 </a:t>
            </a:r>
            <a:r>
              <a:rPr lang="ko-KR" altLang="en-US" dirty="0" err="1"/>
              <a:t>시계열</a:t>
            </a:r>
            <a:r>
              <a:rPr lang="ko-KR" altLang="en-US" dirty="0"/>
              <a:t> 데이터에 </a:t>
            </a:r>
            <a:r>
              <a:rPr lang="ko-KR" altLang="en-US" dirty="0" smtClean="0"/>
              <a:t>바탕을 </a:t>
            </a:r>
            <a:r>
              <a:rPr lang="ko-KR" altLang="en-US" dirty="0"/>
              <a:t>둔 분석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매일 주식의 값을 저장하는 </a:t>
            </a:r>
            <a:r>
              <a:rPr lang="ko-KR" altLang="en-US" dirty="0" err="1"/>
              <a:t>시계열</a:t>
            </a:r>
            <a:r>
              <a:rPr lang="ko-KR" altLang="en-US" dirty="0"/>
              <a:t> 데이터를 분석하는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회귀분석</a:t>
            </a:r>
            <a:r>
              <a:rPr lang="en-US" altLang="ko-KR" dirty="0"/>
              <a:t>Regression : </a:t>
            </a:r>
            <a:r>
              <a:rPr lang="ko-KR" altLang="en-US" dirty="0"/>
              <a:t>하나 이상의 변수 간의 영향이나 관계를 분석 및 추정하는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군집화</a:t>
            </a:r>
            <a:r>
              <a:rPr lang="en-US" altLang="ko-KR" dirty="0"/>
              <a:t>Clustering : </a:t>
            </a:r>
            <a:r>
              <a:rPr lang="ko-KR" altLang="en-US" dirty="0"/>
              <a:t>구체적인 특성을 공유하는 군집을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. </a:t>
            </a:r>
            <a:r>
              <a:rPr lang="ko-KR" altLang="en-US" dirty="0"/>
              <a:t>군집화는 미리 정의된 특성의 정보가 없다는 </a:t>
            </a:r>
            <a:r>
              <a:rPr lang="ko-KR" altLang="en-US" dirty="0" smtClean="0"/>
              <a:t>점에서 </a:t>
            </a:r>
            <a:r>
              <a:rPr lang="ko-KR" altLang="en-US" dirty="0"/>
              <a:t>분류와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비슷한 행동 집단을 구분해 내는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 </a:t>
            </a:r>
            <a:r>
              <a:rPr lang="en-US" altLang="ko-KR" dirty="0"/>
              <a:t>[ 01</a:t>
            </a:r>
            <a:r>
              <a:rPr lang="en-US" altLang="ko-KR" dirty="0" smtClean="0"/>
              <a:t>].</a:t>
            </a:r>
            <a:endParaRPr lang="en-US" altLang="ko-KR" dirty="0"/>
          </a:p>
          <a:p>
            <a:pPr lvl="3"/>
            <a:r>
              <a:rPr lang="ko-KR" altLang="en-US" dirty="0" smtClean="0"/>
              <a:t>연관 </a:t>
            </a:r>
            <a:r>
              <a:rPr lang="ko-KR" altLang="en-US" dirty="0"/>
              <a:t>규칙</a:t>
            </a:r>
            <a:r>
              <a:rPr lang="en-US" altLang="ko-KR" dirty="0"/>
              <a:t>Association Rule : </a:t>
            </a:r>
            <a:r>
              <a:rPr lang="ko-KR" altLang="en-US" dirty="0"/>
              <a:t>동시에 발생한 사건 간의 관계를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장바구니 안에 동시에 </a:t>
            </a:r>
            <a:r>
              <a:rPr lang="ko-KR" altLang="en-US" dirty="0" smtClean="0"/>
              <a:t>들어가는 </a:t>
            </a:r>
            <a:r>
              <a:rPr lang="ko-KR" altLang="en-US" dirty="0"/>
              <a:t>상품들의 관계를 규명하는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요약</a:t>
            </a:r>
            <a:r>
              <a:rPr lang="en-US" altLang="ko-KR" dirty="0"/>
              <a:t>Summarization : </a:t>
            </a:r>
            <a:r>
              <a:rPr lang="ko-KR" altLang="en-US" dirty="0"/>
              <a:t>데이터의 일반적인 특성이나 특징의 요점을 간략히 정리하는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37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3"/>
            <a:r>
              <a:rPr lang="ko-KR" altLang="en-US" dirty="0" smtClean="0"/>
              <a:t>연속성</a:t>
            </a:r>
            <a:r>
              <a:rPr lang="en-US" altLang="ko-KR" dirty="0"/>
              <a:t>Sequencing : </a:t>
            </a:r>
            <a:r>
              <a:rPr lang="ko-KR" altLang="en-US" dirty="0"/>
              <a:t>시간에 따라 순차적으로 나타나는 사건의 종속성을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A </a:t>
            </a:r>
            <a:r>
              <a:rPr lang="ko-KR" altLang="en-US" dirty="0"/>
              <a:t>제품을 구입한 </a:t>
            </a:r>
            <a:r>
              <a:rPr lang="ko-KR" altLang="en-US" dirty="0" smtClean="0"/>
              <a:t>고객이 </a:t>
            </a:r>
            <a:r>
              <a:rPr lang="ko-KR" altLang="en-US" dirty="0"/>
              <a:t>향후 </a:t>
            </a:r>
            <a:r>
              <a:rPr lang="en-US" altLang="ko-KR" dirty="0"/>
              <a:t>B </a:t>
            </a:r>
            <a:r>
              <a:rPr lang="ko-KR" altLang="en-US" dirty="0"/>
              <a:t>제품을 구입할 확률이라든가 작년의 계절적 매출 변동 요인과 올해의 매출 등을 알아내는 </a:t>
            </a:r>
            <a:r>
              <a:rPr lang="ko-KR" altLang="en-US" dirty="0" smtClean="0"/>
              <a:t>기술을 </a:t>
            </a:r>
            <a:r>
              <a:rPr lang="ko-KR" altLang="en-US" dirty="0"/>
              <a:t>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68860"/>
            <a:ext cx="7469831" cy="40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텍스트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기술</a:t>
            </a:r>
            <a:endParaRPr lang="en-US" altLang="ko-KR" dirty="0" smtClean="0"/>
          </a:p>
          <a:p>
            <a:pPr lvl="1"/>
            <a:r>
              <a:rPr lang="ko-KR" altLang="en-US" dirty="0"/>
              <a:t>비</a:t>
            </a:r>
            <a:r>
              <a:rPr lang="en-US" altLang="ko-KR" dirty="0"/>
              <a:t>·</a:t>
            </a:r>
            <a:r>
              <a:rPr lang="ko-KR" altLang="en-US" dirty="0" err="1"/>
              <a:t>반정형</a:t>
            </a:r>
            <a:r>
              <a:rPr lang="ko-KR" altLang="en-US" dirty="0"/>
              <a:t> 텍스트 데이터로 구성된 </a:t>
            </a:r>
            <a:r>
              <a:rPr lang="ko-KR" altLang="en-US" dirty="0" err="1"/>
              <a:t>빅데이터에서</a:t>
            </a:r>
            <a:r>
              <a:rPr lang="ko-KR" altLang="en-US" dirty="0"/>
              <a:t> 자연어 처리 기술에 </a:t>
            </a:r>
            <a:r>
              <a:rPr lang="ko-KR" altLang="en-US" dirty="0" smtClean="0"/>
              <a:t>기반하여 </a:t>
            </a:r>
            <a:r>
              <a:rPr lang="ko-KR" altLang="en-US" dirty="0"/>
              <a:t>의미 있는 정보를 추출하는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마이닝의</a:t>
            </a:r>
            <a:r>
              <a:rPr lang="ko-KR" altLang="en-US" dirty="0"/>
              <a:t> 분석 대상은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r>
              <a:rPr lang="en-US" altLang="ko-KR" dirty="0"/>
              <a:t>, XML </a:t>
            </a:r>
            <a:r>
              <a:rPr lang="ko-KR" altLang="en-US" dirty="0"/>
              <a:t>문서와 같은 </a:t>
            </a:r>
            <a:r>
              <a:rPr lang="ko-KR" altLang="en-US" dirty="0" smtClean="0"/>
              <a:t>구조화된 </a:t>
            </a:r>
            <a:r>
              <a:rPr lang="ko-KR" altLang="en-US" dirty="0"/>
              <a:t>데이터들인 반면</a:t>
            </a:r>
            <a:r>
              <a:rPr lang="en-US" altLang="ko-KR" dirty="0"/>
              <a:t>, </a:t>
            </a:r>
            <a:r>
              <a:rPr lang="ko-KR" altLang="en-US" dirty="0"/>
              <a:t>텍스트 </a:t>
            </a:r>
            <a:r>
              <a:rPr lang="ko-KR" altLang="en-US" dirty="0" err="1"/>
              <a:t>마이닝의</a:t>
            </a:r>
            <a:r>
              <a:rPr lang="ko-KR" altLang="en-US" dirty="0"/>
              <a:t> 분석 대상은 텍스트 문서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HTML </a:t>
            </a:r>
            <a:r>
              <a:rPr lang="ko-KR" altLang="en-US" dirty="0"/>
              <a:t>파일 등과 </a:t>
            </a:r>
            <a:r>
              <a:rPr lang="ko-KR" altLang="en-US" dirty="0" smtClean="0"/>
              <a:t>같은 비</a:t>
            </a:r>
            <a:r>
              <a:rPr lang="en-US" altLang="ko-KR" dirty="0"/>
              <a:t>·</a:t>
            </a:r>
            <a:r>
              <a:rPr lang="ko-KR" altLang="en-US" dirty="0" err="1"/>
              <a:t>반정형의</a:t>
            </a:r>
            <a:r>
              <a:rPr lang="ko-KR" altLang="en-US" dirty="0"/>
              <a:t> 텍스트 데이터라는 차이점이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4053600"/>
            <a:ext cx="7455997" cy="21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텍스트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절차</a:t>
            </a:r>
            <a:endParaRPr lang="en-US" altLang="ko-KR" dirty="0" smtClean="0"/>
          </a:p>
          <a:p>
            <a:pPr lvl="2"/>
            <a:r>
              <a:rPr lang="ko-KR" altLang="en-US" dirty="0"/>
              <a:t>정보 수집 </a:t>
            </a:r>
            <a:r>
              <a:rPr lang="en-US" altLang="ko-KR" dirty="0"/>
              <a:t>: </a:t>
            </a:r>
            <a:r>
              <a:rPr lang="ko-KR" altLang="en-US" dirty="0"/>
              <a:t>비</a:t>
            </a:r>
            <a:r>
              <a:rPr lang="en-US" altLang="ko-KR" dirty="0"/>
              <a:t>·</a:t>
            </a:r>
            <a:r>
              <a:rPr lang="ko-KR" altLang="en-US" dirty="0" err="1"/>
              <a:t>반정형의</a:t>
            </a:r>
            <a:r>
              <a:rPr lang="ko-KR" altLang="en-US" dirty="0"/>
              <a:t> 텍스트 데이터를 수집하는 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처리 </a:t>
            </a:r>
            <a:r>
              <a:rPr lang="en-US" altLang="ko-KR" dirty="0"/>
              <a:t>: </a:t>
            </a:r>
            <a:r>
              <a:rPr lang="ko-KR" altLang="en-US" dirty="0"/>
              <a:t>대용량의 데이터에서 특정 키워드나 일부 의미 있는 요소를 추출하려고 </a:t>
            </a:r>
            <a:r>
              <a:rPr lang="ko-KR" altLang="en-US" dirty="0" err="1"/>
              <a:t>전처리를</a:t>
            </a:r>
            <a:r>
              <a:rPr lang="ko-KR" altLang="en-US" dirty="0"/>
              <a:t> 하는 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추출 </a:t>
            </a:r>
            <a:r>
              <a:rPr lang="en-US" altLang="ko-KR" dirty="0"/>
              <a:t>: </a:t>
            </a:r>
            <a:r>
              <a:rPr lang="ko-KR" altLang="en-US" dirty="0"/>
              <a:t>수학적인 모델이나 알고리즘을 이용하여 유용한 정보를 추출해 낸다</a:t>
            </a:r>
            <a:r>
              <a:rPr lang="en-US" altLang="ko-KR" dirty="0"/>
              <a:t>. </a:t>
            </a:r>
            <a:r>
              <a:rPr lang="ko-KR" altLang="en-US" dirty="0"/>
              <a:t>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위한 </a:t>
            </a:r>
            <a:r>
              <a:rPr lang="ko-KR" altLang="en-US" dirty="0" smtClean="0"/>
              <a:t>정보추출 </a:t>
            </a:r>
            <a:r>
              <a:rPr lang="ko-KR" altLang="en-US" dirty="0"/>
              <a:t>방법에는 다양한 목적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환경 등이 있는데</a:t>
            </a:r>
            <a:r>
              <a:rPr lang="en-US" altLang="ko-KR" dirty="0"/>
              <a:t>, </a:t>
            </a:r>
            <a:r>
              <a:rPr lang="ko-KR" altLang="en-US" dirty="0"/>
              <a:t>이 정보 추출 방법은 텍스트 </a:t>
            </a:r>
            <a:r>
              <a:rPr lang="ko-KR" altLang="en-US" dirty="0" err="1"/>
              <a:t>마이닝에서</a:t>
            </a:r>
            <a:r>
              <a:rPr lang="ko-KR" altLang="en-US" dirty="0"/>
              <a:t> 가장 중요한 </a:t>
            </a:r>
            <a:r>
              <a:rPr lang="ko-KR" altLang="en-US" dirty="0" smtClean="0"/>
              <a:t>부분 </a:t>
            </a:r>
            <a:r>
              <a:rPr lang="ko-KR" altLang="en-US" dirty="0"/>
              <a:t>중 하나이다</a:t>
            </a:r>
            <a:r>
              <a:rPr lang="en-US" altLang="ko-KR" dirty="0"/>
              <a:t>. </a:t>
            </a:r>
            <a:r>
              <a:rPr lang="ko-KR" altLang="en-US" dirty="0"/>
              <a:t>특히 정보 추출 방법에는 수많은 수학적 알고리즘과 방법이 있으며</a:t>
            </a:r>
            <a:r>
              <a:rPr lang="en-US" altLang="ko-KR" dirty="0"/>
              <a:t>, </a:t>
            </a:r>
            <a:r>
              <a:rPr lang="ko-KR" altLang="en-US" dirty="0" smtClean="0"/>
              <a:t>그 중 </a:t>
            </a:r>
            <a:r>
              <a:rPr lang="ko-KR" altLang="en-US" dirty="0"/>
              <a:t>간단하면서 가장 </a:t>
            </a:r>
            <a:r>
              <a:rPr lang="ko-KR" altLang="en-US" dirty="0" smtClean="0"/>
              <a:t>강력한 </a:t>
            </a:r>
            <a:r>
              <a:rPr lang="ko-KR" altLang="en-US" dirty="0"/>
              <a:t>방법인 </a:t>
            </a:r>
            <a:r>
              <a:rPr lang="en-US" altLang="ko-KR" dirty="0" smtClean="0"/>
              <a:t>TF-IDF </a:t>
            </a:r>
            <a:r>
              <a:rPr lang="en-US" altLang="ko-KR" baseline="30000" dirty="0" smtClean="0"/>
              <a:t>Term </a:t>
            </a:r>
            <a:r>
              <a:rPr lang="en-US" altLang="ko-KR" baseline="30000" dirty="0"/>
              <a:t>Frequency-Inverse Document Frequency</a:t>
            </a:r>
            <a:r>
              <a:rPr lang="en-US" altLang="ko-KR" dirty="0"/>
              <a:t> </a:t>
            </a:r>
            <a:r>
              <a:rPr lang="ko-KR" altLang="en-US" dirty="0"/>
              <a:t>방식을 많이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분석 </a:t>
            </a:r>
            <a:r>
              <a:rPr lang="en-US" altLang="ko-KR" dirty="0"/>
              <a:t>: </a:t>
            </a:r>
            <a:r>
              <a:rPr lang="ko-KR" altLang="en-US" dirty="0"/>
              <a:t>최종 키워드나 의미 있는 요소의 우선순위를 도출하는 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0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464811"/>
            <a:ext cx="8285311" cy="45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군집화 기술</a:t>
            </a:r>
            <a:endParaRPr lang="en-US" altLang="ko-KR" dirty="0" smtClean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마이닝</a:t>
            </a:r>
            <a:r>
              <a:rPr lang="ko-KR" altLang="en-US" dirty="0"/>
              <a:t> 기술의 한 방법으로</a:t>
            </a:r>
            <a:r>
              <a:rPr lang="en-US" altLang="ko-KR" dirty="0"/>
              <a:t>, </a:t>
            </a:r>
            <a:r>
              <a:rPr lang="ko-KR" altLang="en-US" dirty="0"/>
              <a:t>주어진 </a:t>
            </a:r>
            <a:r>
              <a:rPr lang="ko-KR" altLang="en-US" dirty="0" err="1"/>
              <a:t>빅데이터에서</a:t>
            </a:r>
            <a:r>
              <a:rPr lang="ko-KR" altLang="en-US" dirty="0"/>
              <a:t> 데이터들의 특성을 </a:t>
            </a:r>
            <a:r>
              <a:rPr lang="ko-KR" altLang="en-US" dirty="0" smtClean="0"/>
              <a:t>고려하여 </a:t>
            </a:r>
            <a:r>
              <a:rPr lang="ko-KR" altLang="en-US" dirty="0"/>
              <a:t>군집을 정의하고 </a:t>
            </a:r>
            <a:r>
              <a:rPr lang="ko-KR" altLang="en-US" dirty="0" err="1"/>
              <a:t>군집를</a:t>
            </a:r>
            <a:r>
              <a:rPr lang="ko-KR" altLang="en-US" dirty="0"/>
              <a:t> 대표할 수 있는 </a:t>
            </a:r>
            <a:r>
              <a:rPr lang="ko-KR" altLang="en-US" dirty="0" err="1"/>
              <a:t>대표점을</a:t>
            </a:r>
            <a:r>
              <a:rPr lang="ko-KR" altLang="en-US" dirty="0"/>
              <a:t> 찾는 </a:t>
            </a:r>
            <a:r>
              <a:rPr lang="ko-KR" altLang="en-US" dirty="0" smtClean="0"/>
              <a:t>것임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63915"/>
            <a:ext cx="4382908" cy="38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/>
              <a:t>계층적 군집화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/>
              <a:t>각 데이터 점을 하나의 군집으로 설정한 후 이들 간의 거리를 </a:t>
            </a:r>
            <a:r>
              <a:rPr lang="ko-KR" altLang="en-US" dirty="0" smtClean="0"/>
              <a:t>기반으로 </a:t>
            </a:r>
            <a:r>
              <a:rPr lang="ko-KR" altLang="en-US" dirty="0"/>
              <a:t>하여 분할</a:t>
            </a:r>
            <a:r>
              <a:rPr lang="en-US" altLang="ko-KR" dirty="0"/>
              <a:t>·</a:t>
            </a:r>
            <a:r>
              <a:rPr lang="ko-KR" altLang="en-US" dirty="0"/>
              <a:t>합병해 가는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계층적 군집화 기술에서 데이터 샘플은 분할된 수열로 </a:t>
            </a:r>
            <a:r>
              <a:rPr lang="ko-KR" altLang="en-US" dirty="0" smtClean="0"/>
              <a:t>묶음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75" y="2873544"/>
            <a:ext cx="3567684" cy="37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2"/>
            <a:r>
              <a:rPr lang="ko-KR" altLang="en-US" dirty="0" smtClean="0"/>
              <a:t>계통도</a:t>
            </a:r>
            <a:r>
              <a:rPr lang="en-US" altLang="ko-KR" baseline="30000" dirty="0" err="1" smtClean="0"/>
              <a:t>Dendrogram</a:t>
            </a:r>
            <a:r>
              <a:rPr lang="ko-KR" altLang="en-US" dirty="0"/>
              <a:t> 에서는 각 계층에서 군집들의 유사성을 쉽게 확인할 </a:t>
            </a:r>
            <a:r>
              <a:rPr lang="ko-KR" altLang="en-US" dirty="0" smtClean="0"/>
              <a:t>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흡수</a:t>
            </a:r>
            <a:r>
              <a:rPr lang="en-US" altLang="ko-KR" baseline="30000" dirty="0" smtClean="0"/>
              <a:t>Agglomerative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아래에서 </a:t>
            </a:r>
            <a:r>
              <a:rPr lang="ko-KR" altLang="en-US" dirty="0"/>
              <a:t>위로 처리하여 군집을 </a:t>
            </a:r>
            <a:r>
              <a:rPr lang="ko-KR" altLang="en-US" dirty="0" smtClean="0"/>
              <a:t>흡수</a:t>
            </a:r>
            <a:r>
              <a:rPr lang="en-US" altLang="ko-KR" dirty="0"/>
              <a:t>, n</a:t>
            </a:r>
            <a:r>
              <a:rPr lang="ko-KR" altLang="en-US" dirty="0"/>
              <a:t>개의 각 군집과 수열의 형태가 연속적인 흡수 군집화 </a:t>
            </a:r>
            <a:r>
              <a:rPr lang="ko-KR" altLang="en-US" dirty="0" smtClean="0"/>
              <a:t>과정으로 처리됨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분리</a:t>
            </a:r>
            <a:r>
              <a:rPr lang="en-US" altLang="ko-KR" baseline="30000" dirty="0"/>
              <a:t>Divisive </a:t>
            </a:r>
            <a:r>
              <a:rPr lang="ko-KR" altLang="en-US" dirty="0"/>
              <a:t>과정 </a:t>
            </a:r>
            <a:r>
              <a:rPr lang="en-US" altLang="ko-KR" dirty="0"/>
              <a:t>: </a:t>
            </a:r>
            <a:r>
              <a:rPr lang="ko-KR" altLang="en-US" dirty="0"/>
              <a:t>위에서 아래로 분류하는 과정으로</a:t>
            </a:r>
            <a:r>
              <a:rPr lang="en-US" altLang="ko-KR" dirty="0"/>
              <a:t>, </a:t>
            </a:r>
            <a:r>
              <a:rPr lang="ko-KR" altLang="en-US" dirty="0"/>
              <a:t>하나의 군집에 </a:t>
            </a:r>
            <a:r>
              <a:rPr lang="en-US" altLang="ko-KR" dirty="0"/>
              <a:t>n</a:t>
            </a:r>
            <a:r>
              <a:rPr lang="ko-KR" altLang="en-US" dirty="0"/>
              <a:t>개의 샘플이 </a:t>
            </a:r>
            <a:r>
              <a:rPr lang="ko-KR" altLang="en-US" dirty="0" smtClean="0"/>
              <a:t>있으며 </a:t>
            </a:r>
            <a:r>
              <a:rPr lang="ko-KR" altLang="en-US" dirty="0"/>
              <a:t>연속적인 분리 과정으로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38425"/>
            <a:ext cx="493788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분할적 </a:t>
            </a:r>
            <a:r>
              <a:rPr lang="ko-KR" altLang="en-US" dirty="0"/>
              <a:t>군집화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개의 분할 영역을 결정하는 방법으로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</a:t>
            </a:r>
            <a:r>
              <a:rPr lang="en-US" altLang="ko-KR" baseline="30000" dirty="0"/>
              <a:t>Euclidean Distance </a:t>
            </a:r>
            <a:r>
              <a:rPr lang="ko-KR" altLang="en-US" dirty="0" smtClean="0"/>
              <a:t>계산법에 기반함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K-means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사전에 </a:t>
            </a:r>
            <a:r>
              <a:rPr lang="ko-KR" altLang="en-US" dirty="0"/>
              <a:t>정한 </a:t>
            </a:r>
            <a:r>
              <a:rPr lang="en-US" altLang="ko-KR" dirty="0"/>
              <a:t>k</a:t>
            </a:r>
            <a:r>
              <a:rPr lang="ko-KR" altLang="en-US" dirty="0"/>
              <a:t>개의 군집으로 주어진 데이터를 분류하는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K-means </a:t>
            </a:r>
            <a:r>
              <a:rPr lang="ko-KR" altLang="en-US" dirty="0" smtClean="0"/>
              <a:t>알고리즘 수행 과정</a:t>
            </a:r>
            <a:endParaRPr lang="en-US" altLang="ko-KR" dirty="0" smtClean="0"/>
          </a:p>
          <a:p>
            <a:pPr marL="714375" lvl="3" indent="0">
              <a:buNone/>
            </a:pPr>
            <a:r>
              <a:rPr lang="ko-KR" altLang="en-US" dirty="0"/>
              <a:t>➊ </a:t>
            </a:r>
            <a:r>
              <a:rPr lang="ko-KR" altLang="en-US" dirty="0" smtClean="0"/>
              <a:t>군집의 </a:t>
            </a:r>
            <a:r>
              <a:rPr lang="ko-KR" altLang="en-US" dirty="0"/>
              <a:t>개수인 </a:t>
            </a:r>
            <a:r>
              <a:rPr lang="en-US" altLang="ko-KR" dirty="0"/>
              <a:t>k</a:t>
            </a:r>
            <a:r>
              <a:rPr lang="ko-KR" altLang="en-US" dirty="0"/>
              <a:t>를 결정하고 각 군집에 </a:t>
            </a:r>
            <a:r>
              <a:rPr lang="ko-KR" altLang="en-US" dirty="0" smtClean="0"/>
              <a:t>초기값으로 </a:t>
            </a:r>
            <a:r>
              <a:rPr lang="ko-KR" altLang="en-US" dirty="0"/>
              <a:t>중심 한 개씩을 할당하여 위치를 </a:t>
            </a:r>
            <a:r>
              <a:rPr lang="en-US" altLang="ko-KR" dirty="0" smtClean="0"/>
              <a:t>	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/>
              <a:t>➋</a:t>
            </a:r>
            <a:r>
              <a:rPr lang="ko-KR" altLang="en-US" dirty="0" smtClean="0"/>
              <a:t> 각 </a:t>
            </a:r>
            <a:r>
              <a:rPr lang="ko-KR" altLang="en-US" dirty="0"/>
              <a:t>데이터를 주어진 중심점을 기준으로 가장 가까운 군집에 할당한다</a:t>
            </a:r>
            <a:r>
              <a:rPr lang="en-US" altLang="ko-KR" dirty="0"/>
              <a:t>. </a:t>
            </a:r>
            <a:r>
              <a:rPr lang="ko-KR" altLang="en-US" dirty="0"/>
              <a:t>중심점과의 </a:t>
            </a:r>
            <a:r>
              <a:rPr lang="ko-KR" altLang="en-US" dirty="0" smtClean="0"/>
              <a:t>거</a:t>
            </a:r>
            <a:r>
              <a:rPr lang="en-US" altLang="ko-KR" dirty="0" smtClean="0"/>
              <a:t>	</a:t>
            </a:r>
            <a:r>
              <a:rPr lang="ko-KR" altLang="en-US" dirty="0" smtClean="0"/>
              <a:t>리는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 </a:t>
            </a:r>
            <a:r>
              <a:rPr lang="ko-KR" altLang="en-US" dirty="0" smtClean="0"/>
              <a:t>계산 </a:t>
            </a:r>
            <a:r>
              <a:rPr lang="ko-KR" altLang="en-US" dirty="0"/>
              <a:t>방법에 </a:t>
            </a:r>
            <a:r>
              <a:rPr lang="ko-KR" altLang="en-US" dirty="0" smtClean="0"/>
              <a:t>따름 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/>
              <a:t>➌할당된 데이터를 중심으로 각 군집은 새로운 중심점을 </a:t>
            </a:r>
            <a:r>
              <a:rPr lang="ko-KR" altLang="en-US" dirty="0" smtClean="0"/>
              <a:t>계산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/>
              <a:t>➍새로운 중심점이 기존의 중심점과 차이가 있으면 </a:t>
            </a:r>
            <a:r>
              <a:rPr lang="ko-KR" altLang="en-US" dirty="0" smtClean="0"/>
              <a:t>➋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되돌아가 반복한다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14375" lvl="3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새로운 </a:t>
            </a:r>
            <a:r>
              <a:rPr lang="ko-KR" altLang="en-US" dirty="0"/>
              <a:t>중심점이 기존의 </a:t>
            </a:r>
            <a:r>
              <a:rPr lang="ko-KR" altLang="en-US" dirty="0" smtClean="0"/>
              <a:t>중심점과 차이가 </a:t>
            </a:r>
            <a:r>
              <a:rPr lang="ko-KR" altLang="en-US" dirty="0"/>
              <a:t>없으면 알고리즘은 </a:t>
            </a:r>
            <a:r>
              <a:rPr lang="ko-KR" altLang="en-US" dirty="0" smtClean="0"/>
              <a:t>끝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7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LDA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49762"/>
            <a:ext cx="6930770" cy="2016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75" y="4484331"/>
            <a:ext cx="6006927" cy="1981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1665" y="18544"/>
            <a:ext cx="165618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dirty="0" smtClean="0"/>
              <a:t>출처 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엠포스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데이터랩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74693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5-16]</a:t>
            </a:r>
            <a:r>
              <a:rPr lang="ko-KR" altLang="en-US" dirty="0"/>
              <a:t>은 군집의 중심점을 계속 재형성하는 </a:t>
            </a:r>
            <a:r>
              <a:rPr lang="ko-KR" altLang="en-US" dirty="0" smtClean="0"/>
              <a:t>과정임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1853825"/>
            <a:ext cx="5535615" cy="44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err="1" smtClean="0"/>
              <a:t>소셜</a:t>
            </a:r>
            <a:r>
              <a:rPr lang="ko-KR" altLang="en-US" dirty="0" smtClean="0"/>
              <a:t> 네트워크 분석 기술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인접 </a:t>
            </a:r>
            <a:r>
              <a:rPr lang="ko-KR" altLang="en-US" dirty="0"/>
              <a:t>행렬과 각 항의 관계를 표현한 </a:t>
            </a:r>
            <a:r>
              <a:rPr lang="ko-KR" altLang="en-US" dirty="0" smtClean="0"/>
              <a:t>네트워크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1538790"/>
            <a:ext cx="4365485" cy="10472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3023955"/>
            <a:ext cx="5492308" cy="34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err="1" smtClean="0"/>
              <a:t>시멘틱</a:t>
            </a:r>
            <a:r>
              <a:rPr lang="en-US" altLang="ko-KR" baseline="30000" dirty="0" smtClean="0"/>
              <a:t>Semantic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/>
              <a:t>복잡하고 이질적인 그래프 구조를 </a:t>
            </a:r>
            <a:r>
              <a:rPr lang="ko-KR" altLang="en-US" dirty="0" err="1" smtClean="0"/>
              <a:t>트리플</a:t>
            </a:r>
            <a:r>
              <a:rPr lang="en-US" altLang="ko-KR" baseline="30000" dirty="0" smtClean="0"/>
              <a:t>Subject-Predicate-Object</a:t>
            </a:r>
            <a:r>
              <a:rPr lang="ko-KR" altLang="en-US" dirty="0"/>
              <a:t>로 구성된 </a:t>
            </a:r>
            <a:r>
              <a:rPr lang="en-US" altLang="ko-KR" dirty="0"/>
              <a:t>RDF </a:t>
            </a:r>
            <a:r>
              <a:rPr lang="ko-KR" altLang="en-US" dirty="0"/>
              <a:t>그래프로 </a:t>
            </a:r>
            <a:r>
              <a:rPr lang="ko-KR" altLang="en-US" dirty="0" smtClean="0"/>
              <a:t>표현함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RDF(S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 </a:t>
            </a:r>
            <a:r>
              <a:rPr lang="ko-KR" altLang="en-US" dirty="0"/>
              <a:t>기반으로 의미의 모호성이 없는 정보 표현과 상호 호환성 확보가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상호 </a:t>
            </a:r>
            <a:r>
              <a:rPr lang="ko-KR" altLang="en-US" dirty="0"/>
              <a:t>이질적 정보들을 단일한 표현 체계로 통합 표현</a:t>
            </a:r>
            <a:r>
              <a:rPr lang="en-US" altLang="ko-KR" dirty="0"/>
              <a:t>·</a:t>
            </a:r>
            <a:r>
              <a:rPr lang="ko-KR" altLang="en-US" dirty="0"/>
              <a:t>연계가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그래프 </a:t>
            </a:r>
            <a:r>
              <a:rPr lang="ko-KR" altLang="en-US" dirty="0"/>
              <a:t>구조뿐 아니라 각 </a:t>
            </a:r>
            <a:r>
              <a:rPr lang="ko-KR" altLang="en-US" dirty="0" err="1"/>
              <a:t>노드의</a:t>
            </a:r>
            <a:r>
              <a:rPr lang="ko-KR" altLang="en-US" dirty="0"/>
              <a:t> 특성 정보를 통합 표현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단일 서버에서 대규모 그래프로 표현</a:t>
            </a:r>
            <a:r>
              <a:rPr lang="en-US" altLang="ko-KR" dirty="0" smtClean="0"/>
              <a:t>·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·</a:t>
            </a:r>
            <a:r>
              <a:rPr lang="ko-KR" altLang="en-US" dirty="0" smtClean="0"/>
              <a:t>관리가 가능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억 </a:t>
            </a:r>
            <a:r>
              <a:rPr lang="ko-KR" altLang="en-US" dirty="0" err="1" smtClean="0"/>
              <a:t>트리플</a:t>
            </a:r>
            <a:r>
              <a:rPr lang="ko-KR" altLang="en-US" dirty="0" smtClean="0"/>
              <a:t> 이상</a:t>
            </a:r>
            <a:r>
              <a:rPr lang="en-US" altLang="ko-KR" dirty="0" smtClean="0"/>
              <a:t>).</a:t>
            </a:r>
          </a:p>
          <a:p>
            <a:pPr lvl="2"/>
            <a:r>
              <a:rPr lang="ko-KR" altLang="en-US" dirty="0" smtClean="0"/>
              <a:t>그래프 </a:t>
            </a:r>
            <a:r>
              <a:rPr lang="ko-KR" altLang="en-US" dirty="0"/>
              <a:t>구조에서 강력한 질의와 복잡한 데이터 연산 처리가 가능</a:t>
            </a:r>
            <a:r>
              <a:rPr lang="en-US" altLang="ko-KR" baseline="30000" dirty="0" smtClean="0"/>
              <a:t>SPARQL</a:t>
            </a:r>
            <a:endParaRPr lang="en-US" altLang="ko-KR" dirty="0"/>
          </a:p>
          <a:p>
            <a:pPr lvl="2"/>
            <a:r>
              <a:rPr lang="en-US" altLang="ko-KR" dirty="0" smtClean="0"/>
              <a:t>URL</a:t>
            </a:r>
            <a:r>
              <a:rPr lang="ko-KR" altLang="en-US" dirty="0"/>
              <a:t>에 기반을 두어 분산 그래프 </a:t>
            </a:r>
            <a:r>
              <a:rPr lang="en-US" altLang="ko-KR" dirty="0"/>
              <a:t>DB </a:t>
            </a:r>
            <a:r>
              <a:rPr lang="ko-KR" altLang="en-US" dirty="0"/>
              <a:t>구현과 분산 질의 처리에 </a:t>
            </a:r>
            <a:r>
              <a:rPr lang="ko-KR" altLang="en-US" dirty="0" smtClean="0"/>
              <a:t>유리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동적으로 </a:t>
            </a:r>
            <a:r>
              <a:rPr lang="ko-KR" altLang="en-US" dirty="0"/>
              <a:t>변경되는 그래프 정보의 실시간 적용과 질의</a:t>
            </a:r>
            <a:r>
              <a:rPr lang="en-US" altLang="ko-KR" dirty="0"/>
              <a:t>·</a:t>
            </a:r>
            <a:r>
              <a:rPr lang="ko-KR" altLang="en-US" dirty="0"/>
              <a:t>연산이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err="1" smtClean="0"/>
              <a:t>온톨로지</a:t>
            </a:r>
            <a:r>
              <a:rPr lang="en-US" altLang="ko-KR" baseline="30000" dirty="0"/>
              <a:t>OWL</a:t>
            </a:r>
            <a:r>
              <a:rPr lang="en-US" altLang="ko-KR" dirty="0"/>
              <a:t> </a:t>
            </a:r>
            <a:r>
              <a:rPr lang="ko-KR" altLang="en-US" dirty="0"/>
              <a:t>및 규칙과 결합하여 연역적 논리 추론이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기계 </a:t>
            </a:r>
            <a:r>
              <a:rPr lang="ko-KR" altLang="en-US" dirty="0"/>
              <a:t>학습과 연동하여 </a:t>
            </a:r>
            <a:r>
              <a:rPr lang="ko-KR" altLang="en-US" dirty="0" err="1"/>
              <a:t>하이브리드</a:t>
            </a:r>
            <a:r>
              <a:rPr lang="ko-KR" altLang="en-US" dirty="0"/>
              <a:t> 유형의 분석 체계를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</a:t>
            </a:r>
            <a:r>
              <a:rPr lang="en-US" altLang="ko-KR" dirty="0"/>
              <a:t>RDF(S)</a:t>
            </a:r>
            <a:r>
              <a:rPr lang="ko-KR" altLang="en-US" dirty="0"/>
              <a:t>를 사용하므로 </a:t>
            </a:r>
            <a:r>
              <a:rPr lang="en-US" altLang="ko-KR" dirty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5-19</a:t>
            </a:r>
            <a:r>
              <a:rPr lang="en-US" altLang="ko-KR" dirty="0"/>
              <a:t>]</a:t>
            </a:r>
            <a:r>
              <a:rPr lang="ko-KR" altLang="en-US" dirty="0"/>
              <a:t>와 같이 사람의 연결 구조와 정보 연결 구조를 통합하여 표현하고</a:t>
            </a:r>
            <a:r>
              <a:rPr lang="en-US" altLang="ko-KR" dirty="0"/>
              <a:t>, </a:t>
            </a:r>
            <a:r>
              <a:rPr lang="ko-KR" altLang="en-US" dirty="0"/>
              <a:t>필요에 따라 부분적으로 </a:t>
            </a:r>
            <a:r>
              <a:rPr lang="ko-KR" altLang="en-US" dirty="0" smtClean="0"/>
              <a:t>분리하여 단순화하기도 </a:t>
            </a:r>
            <a:r>
              <a:rPr lang="ko-KR" altLang="en-US" dirty="0"/>
              <a:t>쉬운데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 smtClean="0"/>
              <a:t>소셜</a:t>
            </a:r>
            <a:r>
              <a:rPr lang="ko-KR" altLang="en-US" dirty="0" smtClean="0"/>
              <a:t> </a:t>
            </a:r>
            <a:r>
              <a:rPr lang="ko-KR" altLang="en-US" dirty="0"/>
              <a:t>네트워크 분석에서 매우 강력한 </a:t>
            </a:r>
            <a:r>
              <a:rPr lang="ko-KR" altLang="en-US" dirty="0" smtClean="0"/>
              <a:t>장점임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9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1133745"/>
            <a:ext cx="5220580" cy="4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 smtClean="0"/>
              <a:t>시멘틱</a:t>
            </a:r>
            <a:r>
              <a:rPr lang="ko-KR" altLang="en-US" dirty="0" smtClean="0"/>
              <a:t> </a:t>
            </a:r>
            <a:r>
              <a:rPr lang="ko-KR" altLang="en-US" dirty="0"/>
              <a:t>네트워크를 기반으로 한 </a:t>
            </a:r>
            <a:r>
              <a:rPr lang="ko-KR" altLang="en-US" dirty="0" err="1"/>
              <a:t>소셜</a:t>
            </a:r>
            <a:r>
              <a:rPr lang="ko-KR" altLang="en-US" dirty="0"/>
              <a:t> 네트워크 분석의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거대한 </a:t>
            </a:r>
            <a:r>
              <a:rPr lang="ko-KR" altLang="en-US" dirty="0"/>
              <a:t>글로벌 네트워크에서 </a:t>
            </a:r>
            <a:r>
              <a:rPr lang="ko-KR" altLang="en-US" dirty="0" smtClean="0"/>
              <a:t>의미적 </a:t>
            </a:r>
            <a:r>
              <a:rPr lang="ko-KR" altLang="en-US" dirty="0"/>
              <a:t>연관성이 있는 서브 네트워크를 분리하고</a:t>
            </a:r>
            <a:r>
              <a:rPr lang="en-US" altLang="ko-KR" dirty="0"/>
              <a:t>, </a:t>
            </a:r>
            <a:r>
              <a:rPr lang="ko-KR" altLang="en-US" dirty="0"/>
              <a:t>수학적 분석 모델을 적용</a:t>
            </a:r>
            <a:r>
              <a:rPr lang="en-US" altLang="ko-KR" dirty="0"/>
              <a:t>·</a:t>
            </a:r>
            <a:r>
              <a:rPr lang="ko-KR" altLang="en-US" dirty="0"/>
              <a:t>해석할 수 있다는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 </a:t>
            </a:r>
            <a:r>
              <a:rPr lang="en-US" altLang="ko-KR" dirty="0"/>
              <a:t>RDF</a:t>
            </a:r>
            <a:r>
              <a:rPr lang="ko-KR" altLang="en-US" dirty="0"/>
              <a:t>에 기반을 둔 </a:t>
            </a:r>
            <a:r>
              <a:rPr lang="ko-KR" altLang="en-US" dirty="0" err="1"/>
              <a:t>시멘틱</a:t>
            </a:r>
            <a:r>
              <a:rPr lang="ko-KR" altLang="en-US" dirty="0"/>
              <a:t> 네트워크에서 의미 조건을 이용하여 서브 네트워크를 </a:t>
            </a:r>
            <a:r>
              <a:rPr lang="ko-KR" altLang="en-US" dirty="0" smtClean="0"/>
              <a:t>추출하려고 </a:t>
            </a:r>
            <a:r>
              <a:rPr lang="en-US" altLang="ko-KR" dirty="0" smtClean="0"/>
              <a:t>SPARQL</a:t>
            </a:r>
            <a:r>
              <a:rPr lang="ko-KR" altLang="en-US" dirty="0"/>
              <a:t>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203975"/>
            <a:ext cx="760511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smtClean="0"/>
              <a:t>BKNetwork.org</a:t>
            </a:r>
            <a:r>
              <a:rPr lang="ko-KR" altLang="en-US" dirty="0" smtClean="0"/>
              <a:t>의 지식 네트워크 </a:t>
            </a:r>
            <a:r>
              <a:rPr lang="ko-KR" altLang="en-US" dirty="0"/>
              <a:t>전문가 검색 </a:t>
            </a:r>
            <a:r>
              <a:rPr lang="ko-KR" altLang="en-US" dirty="0" smtClean="0"/>
              <a:t>서비스</a:t>
            </a:r>
            <a:endParaRPr lang="en-US" altLang="ko-KR" dirty="0" smtClean="0"/>
          </a:p>
          <a:p>
            <a:pPr lvl="2"/>
            <a:r>
              <a:rPr lang="ko-KR" altLang="en-US" dirty="0" err="1"/>
              <a:t>소셜</a:t>
            </a:r>
            <a:r>
              <a:rPr lang="ko-KR" altLang="en-US" dirty="0"/>
              <a:t> 네트워크 분석의 대표적인 응용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부산 출신이나 부산 지역에서 활동하는 학계</a:t>
            </a:r>
            <a:r>
              <a:rPr lang="en-US" altLang="ko-KR" dirty="0"/>
              <a:t>, </a:t>
            </a:r>
            <a:r>
              <a:rPr lang="ko-KR" altLang="en-US" dirty="0" smtClean="0"/>
              <a:t>산업계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문화예술계를 망라한 분야별 전문가와 </a:t>
            </a:r>
            <a:r>
              <a:rPr lang="ko-KR" altLang="en-US" dirty="0" err="1" smtClean="0"/>
              <a:t>출향인</a:t>
            </a:r>
            <a:r>
              <a:rPr lang="ko-KR" altLang="en-US" baseline="30000" dirty="0" err="1" smtClean="0"/>
              <a:t>고향을</a:t>
            </a:r>
            <a:r>
              <a:rPr lang="ko-KR" altLang="en-US" baseline="30000" dirty="0" smtClean="0"/>
              <a:t> </a:t>
            </a:r>
            <a:r>
              <a:rPr lang="ko-KR" altLang="en-US" baseline="30000" dirty="0"/>
              <a:t>떠난 </a:t>
            </a:r>
            <a:r>
              <a:rPr lang="ko-KR" altLang="en-US" baseline="30000" dirty="0" smtClean="0"/>
              <a:t>사람 </a:t>
            </a:r>
            <a:r>
              <a:rPr lang="ko-KR" altLang="en-US" dirty="0" smtClean="0"/>
              <a:t>을 </a:t>
            </a:r>
            <a:r>
              <a:rPr lang="ko-KR" altLang="en-US" dirty="0"/>
              <a:t>검색하는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다음 장의 </a:t>
            </a: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5-20]</a:t>
            </a:r>
            <a:r>
              <a:rPr lang="ko-KR" altLang="en-US" dirty="0"/>
              <a:t>은 ‘삼성’으로 검색한 </a:t>
            </a:r>
            <a:r>
              <a:rPr lang="ko-KR" altLang="en-US" dirty="0" err="1"/>
              <a:t>소셜</a:t>
            </a:r>
            <a:r>
              <a:rPr lang="ko-KR" altLang="en-US" dirty="0"/>
              <a:t> 네트워크 분석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911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908720"/>
            <a:ext cx="6646076" cy="57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그래프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기술</a:t>
            </a:r>
            <a:endParaRPr lang="en-US" altLang="ko-KR" dirty="0" smtClean="0"/>
          </a:p>
          <a:p>
            <a:pPr lvl="1"/>
            <a:r>
              <a:rPr lang="ko-KR" altLang="en-US" dirty="0" err="1"/>
              <a:t>페이스북이나</a:t>
            </a:r>
            <a:r>
              <a:rPr lang="ko-KR" altLang="en-US" dirty="0"/>
              <a:t> </a:t>
            </a:r>
            <a:r>
              <a:rPr lang="ko-KR" altLang="en-US" dirty="0" err="1"/>
              <a:t>트위터와</a:t>
            </a:r>
            <a:r>
              <a:rPr lang="ko-KR" altLang="en-US" dirty="0"/>
              <a:t> 같은 </a:t>
            </a:r>
            <a:r>
              <a:rPr lang="ko-KR" altLang="en-US" dirty="0" err="1"/>
              <a:t>소셜</a:t>
            </a:r>
            <a:r>
              <a:rPr lang="ko-KR" altLang="en-US" dirty="0"/>
              <a:t> 미디어의 데이터를 표현하는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그래프에서 </a:t>
            </a:r>
            <a:r>
              <a:rPr lang="ko-KR" altLang="en-US" dirty="0" err="1"/>
              <a:t>마이닝</a:t>
            </a:r>
            <a:r>
              <a:rPr lang="ko-KR" altLang="en-US" dirty="0"/>
              <a:t> 기술을 적용하는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</a:t>
            </a:r>
            <a:r>
              <a:rPr lang="ko-KR" altLang="en-US" dirty="0" err="1"/>
              <a:t>마이닝</a:t>
            </a:r>
            <a:r>
              <a:rPr lang="ko-KR" altLang="en-US" dirty="0"/>
              <a:t> 기술은 일정 빈도수 이상의 특정 패턴을 모두 찾아내는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6" y="3203975"/>
            <a:ext cx="77819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빈발 부분 그래프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2"/>
            <a:r>
              <a:rPr lang="ko-KR" altLang="en-US" dirty="0"/>
              <a:t>전체 그래프에서 자주 발생하는 부분 </a:t>
            </a:r>
            <a:r>
              <a:rPr lang="ko-KR" altLang="en-US" dirty="0" smtClean="0"/>
              <a:t>그래프를 발견함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그래프 데이터베이스에서 모든 빈발 부분 그래프를 찾는 </a:t>
            </a:r>
            <a:r>
              <a:rPr lang="ko-KR" altLang="en-US" dirty="0" smtClean="0"/>
              <a:t>기법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성능이 효율적이고 알고리즘의 </a:t>
            </a:r>
            <a:r>
              <a:rPr lang="ko-KR" altLang="en-US" dirty="0" err="1"/>
              <a:t>확장성이</a:t>
            </a:r>
            <a:r>
              <a:rPr lang="ko-KR" altLang="en-US" dirty="0"/>
              <a:t> 뛰어난 </a:t>
            </a:r>
            <a:r>
              <a:rPr lang="en-US" altLang="ko-KR" dirty="0" err="1" smtClean="0"/>
              <a:t>gSpan</a:t>
            </a:r>
            <a:r>
              <a:rPr lang="ko-KR" altLang="en-US" dirty="0" smtClean="0"/>
              <a:t>을 널리 사용함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도약 탐색</a:t>
            </a:r>
            <a:r>
              <a:rPr lang="en-US" altLang="ko-KR" baseline="30000" dirty="0"/>
              <a:t>Leap </a:t>
            </a:r>
            <a:r>
              <a:rPr lang="en-US" altLang="ko-KR" baseline="30000" dirty="0" smtClean="0"/>
              <a:t>Search</a:t>
            </a:r>
            <a:r>
              <a:rPr lang="en-US" altLang="ko-KR" baseline="30000" dirty="0"/>
              <a:t>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3"/>
            <a:r>
              <a:rPr lang="ko-KR" altLang="en-US" dirty="0"/>
              <a:t>분류 성능이 높은 특징을 선택하는 </a:t>
            </a:r>
            <a:r>
              <a:rPr lang="ko-KR" altLang="en-US" dirty="0" smtClean="0"/>
              <a:t>방법으로 측정 </a:t>
            </a:r>
            <a:r>
              <a:rPr lang="ko-KR" altLang="en-US" dirty="0"/>
              <a:t>기준을 최소 지지도로 정하고</a:t>
            </a:r>
            <a:r>
              <a:rPr lang="en-US" altLang="ko-KR" dirty="0"/>
              <a:t>, </a:t>
            </a:r>
            <a:r>
              <a:rPr lang="ko-KR" altLang="en-US" dirty="0"/>
              <a:t>최소 지지도를 다양하게 변화시키면서 </a:t>
            </a:r>
            <a:r>
              <a:rPr lang="en-US" altLang="ko-KR" dirty="0" err="1" smtClean="0"/>
              <a:t>gSpan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과정을 </a:t>
            </a:r>
            <a:r>
              <a:rPr lang="ko-KR" altLang="en-US" dirty="0"/>
              <a:t>반복하는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모델 </a:t>
            </a:r>
            <a:r>
              <a:rPr lang="ko-KR" altLang="en-US" dirty="0" smtClean="0"/>
              <a:t>기반탐색 </a:t>
            </a:r>
            <a:r>
              <a:rPr lang="ko-KR" altLang="en-US" dirty="0"/>
              <a:t>트리</a:t>
            </a:r>
            <a:r>
              <a:rPr lang="en-US" altLang="ko-KR" baseline="30000" dirty="0"/>
              <a:t>Model Based Search </a:t>
            </a:r>
            <a:r>
              <a:rPr lang="en-US" altLang="ko-KR" baseline="30000" dirty="0" smtClean="0"/>
              <a:t>Tree</a:t>
            </a:r>
          </a:p>
          <a:p>
            <a:pPr lvl="3"/>
            <a:r>
              <a:rPr lang="ko-KR" altLang="en-US" dirty="0"/>
              <a:t>분류 성능이 높은 특징을 선택하는 방법으로</a:t>
            </a:r>
            <a:r>
              <a:rPr lang="en-US" altLang="ko-KR" dirty="0"/>
              <a:t>, </a:t>
            </a:r>
            <a:r>
              <a:rPr lang="en-US" altLang="ko-KR" dirty="0" err="1"/>
              <a:t>gSpan</a:t>
            </a:r>
            <a:r>
              <a:rPr lang="en-US" altLang="ko-KR" dirty="0"/>
              <a:t> </a:t>
            </a:r>
            <a:r>
              <a:rPr lang="ko-KR" altLang="en-US" dirty="0"/>
              <a:t>과정으로 찾은 </a:t>
            </a:r>
            <a:r>
              <a:rPr lang="ko-KR" altLang="en-US" dirty="0" smtClean="0"/>
              <a:t>빈발 </a:t>
            </a:r>
            <a:r>
              <a:rPr lang="ko-KR" altLang="en-US" dirty="0"/>
              <a:t>부분 그래프 중에 가장 분류 성능이 높은 빈발 부분 그래프의 포함 여부를 </a:t>
            </a:r>
            <a:r>
              <a:rPr lang="ko-KR" altLang="en-US" dirty="0" smtClean="0"/>
              <a:t>측정한다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이분할 </a:t>
            </a:r>
            <a:r>
              <a:rPr lang="ko-KR" altLang="en-US" dirty="0"/>
              <a:t>과정은 그래프 데이터베이스가 완전히 분할될 때까지 반복 </a:t>
            </a:r>
            <a:r>
              <a:rPr lang="ko-KR" altLang="en-US" dirty="0" smtClean="0"/>
              <a:t>수행됨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39750" lvl="2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398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err="1"/>
              <a:t>빅데이터를</a:t>
            </a:r>
            <a:r>
              <a:rPr lang="ko-KR" altLang="en-US" dirty="0"/>
              <a:t> 처리하는 기존 알고리즘 변형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en-US" dirty="0"/>
              <a:t>도형 세기 알고리즘의 변형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2033845"/>
            <a:ext cx="4770530" cy="44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LDA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Topic = 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0" y="2060848"/>
            <a:ext cx="9084173" cy="2232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0" y="4293096"/>
            <a:ext cx="8135295" cy="1944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11665" y="18544"/>
            <a:ext cx="165618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dirty="0" smtClean="0"/>
              <a:t>출처 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엠포스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데이터랩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03955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컬럼</a:t>
            </a:r>
            <a:r>
              <a:rPr lang="ko-KR" altLang="en-US" dirty="0"/>
              <a:t> 빈도수 측정 프로그래밍 </a:t>
            </a:r>
            <a:r>
              <a:rPr lang="ko-KR" altLang="en-US" dirty="0" smtClean="0"/>
              <a:t>방안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맵리듀스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맵</a:t>
            </a:r>
            <a:r>
              <a:rPr lang="ko-KR" altLang="en-US" dirty="0" smtClean="0"/>
              <a:t> 함수</a:t>
            </a:r>
            <a:r>
              <a:rPr lang="en-US" altLang="ko-KR" baseline="30000" dirty="0" smtClean="0"/>
              <a:t>Mapper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리듀스</a:t>
            </a:r>
            <a:r>
              <a:rPr lang="en-US" altLang="ko-KR" baseline="30000" dirty="0" smtClean="0"/>
              <a:t>Reducer</a:t>
            </a:r>
            <a:r>
              <a:rPr lang="ko-KR" altLang="en-US" dirty="0" smtClean="0"/>
              <a:t> </a:t>
            </a:r>
            <a:r>
              <a:rPr lang="ko-KR" altLang="en-US" dirty="0"/>
              <a:t>함수의 입력과 출력은 모두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 smtClean="0"/>
              <a:t>순서쌍으로 정의함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5-25] 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다음의 </a:t>
            </a:r>
            <a:r>
              <a:rPr lang="en-US" altLang="ko-KR" dirty="0" smtClean="0"/>
              <a:t>employees.txt </a:t>
            </a:r>
            <a:r>
              <a:rPr lang="ko-KR" altLang="en-US" dirty="0"/>
              <a:t>데이터 </a:t>
            </a:r>
            <a:r>
              <a:rPr lang="ko-KR" altLang="en-US" dirty="0" smtClean="0"/>
              <a:t>파일에서 </a:t>
            </a:r>
            <a:r>
              <a:rPr lang="en-US" altLang="ko-KR" dirty="0"/>
              <a:t>FIRST</a:t>
            </a:r>
            <a:r>
              <a:rPr lang="ko-KR" altLang="en-US" dirty="0"/>
              <a:t>별로 빈도수가 얼마인지 </a:t>
            </a:r>
            <a:r>
              <a:rPr lang="ko-KR" altLang="en-US" dirty="0" smtClean="0"/>
              <a:t>측정하는 </a:t>
            </a:r>
            <a:r>
              <a:rPr lang="ko-KR" altLang="en-US" dirty="0" err="1"/>
              <a:t>맵리듀스를</a:t>
            </a:r>
            <a:r>
              <a:rPr lang="ko-KR" altLang="en-US" dirty="0"/>
              <a:t> </a:t>
            </a:r>
            <a:r>
              <a:rPr lang="ko-KR" altLang="en-US" dirty="0" smtClean="0"/>
              <a:t>프로그래밍 하고자 함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3917383"/>
            <a:ext cx="2348537" cy="27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7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223755"/>
            <a:ext cx="7988575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2"/>
            <a:r>
              <a:rPr lang="ko-KR" altLang="en-US" dirty="0" err="1" smtClean="0"/>
              <a:t>맵리듀스</a:t>
            </a:r>
            <a:r>
              <a:rPr lang="ko-KR" altLang="en-US" dirty="0" smtClean="0"/>
              <a:t> 에서는 </a:t>
            </a:r>
            <a:r>
              <a:rPr lang="ko-KR" altLang="en-US" dirty="0"/>
              <a:t>이렇게 하나의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안에서 </a:t>
            </a:r>
            <a:r>
              <a:rPr lang="ko-KR" altLang="en-US" dirty="0"/>
              <a:t>반복적인 결과를 결합하여 처리하려고 </a:t>
            </a:r>
            <a:r>
              <a:rPr lang="en-US" altLang="ko-KR" dirty="0" err="1"/>
              <a:t>addCounts</a:t>
            </a:r>
            <a:r>
              <a:rPr lang="en-US" altLang="ko-KR" dirty="0"/>
              <a:t> </a:t>
            </a:r>
            <a:r>
              <a:rPr lang="ko-KR" altLang="en-US" dirty="0"/>
              <a:t>함수를 추가로 </a:t>
            </a:r>
            <a:r>
              <a:rPr lang="ko-KR" altLang="en-US" dirty="0" smtClean="0"/>
              <a:t>정의함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33845"/>
            <a:ext cx="6795679" cy="40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소셜</a:t>
            </a:r>
            <a:r>
              <a:rPr lang="ko-KR" altLang="en-US" dirty="0"/>
              <a:t> 네트워크 통계 </a:t>
            </a:r>
            <a:r>
              <a:rPr lang="ko-KR" altLang="en-US" dirty="0" smtClean="0"/>
              <a:t>방안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5-27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개이</a:t>
            </a:r>
            <a:r>
              <a:rPr lang="ko-KR" altLang="en-US" dirty="0"/>
              <a:t>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방향성이 있는 그래프에 </a:t>
            </a:r>
            <a:r>
              <a:rPr lang="ko-KR" altLang="en-US" dirty="0" err="1" smtClean="0"/>
              <a:t>맵리듀스를</a:t>
            </a:r>
            <a:r>
              <a:rPr lang="ko-KR" altLang="en-US" dirty="0" smtClean="0"/>
              <a:t> 적용함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2106032"/>
            <a:ext cx="6480720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marL="539750" lvl="2" indent="0">
              <a:buNone/>
            </a:pPr>
            <a:r>
              <a:rPr lang="ko-KR" altLang="en-US" dirty="0"/>
              <a:t>➊ </a:t>
            </a:r>
            <a:r>
              <a:rPr lang="ko-KR" altLang="en-US" dirty="0" smtClean="0"/>
              <a:t>원 데이터를 </a:t>
            </a:r>
            <a:r>
              <a:rPr lang="ko-KR" altLang="en-US" dirty="0" err="1" smtClean="0"/>
              <a:t>에지로만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en-US" altLang="ko-KR" dirty="0" smtClean="0"/>
              <a:t>   → &lt;</a:t>
            </a:r>
            <a:r>
              <a:rPr lang="en-US" altLang="ko-KR" dirty="0"/>
              <a:t>1, 2&gt;, &lt;1, 3&gt;, &lt;2, 3&gt;, &lt;3, 1</a:t>
            </a:r>
            <a:r>
              <a:rPr lang="en-US" altLang="ko-KR" dirty="0" smtClean="0"/>
              <a:t>&gt;</a:t>
            </a:r>
          </a:p>
          <a:p>
            <a:pPr marL="539750" lvl="2" indent="0">
              <a:buNone/>
            </a:pPr>
            <a:r>
              <a:rPr lang="ko-KR" altLang="en-US" dirty="0"/>
              <a:t>➋ </a:t>
            </a:r>
            <a:r>
              <a:rPr lang="ko-KR" altLang="en-US" dirty="0" smtClean="0"/>
              <a:t>각 </a:t>
            </a:r>
            <a:r>
              <a:rPr lang="ko-KR" altLang="en-US" dirty="0" err="1"/>
              <a:t>맵</a:t>
            </a:r>
            <a:r>
              <a:rPr lang="ko-KR" altLang="en-US" dirty="0"/>
              <a:t> 함수에서는 나누어진 </a:t>
            </a:r>
            <a:r>
              <a:rPr lang="ko-KR" altLang="en-US" dirty="0" err="1"/>
              <a:t>에지의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순서쌍에서 얻은 값인 </a:t>
            </a:r>
            <a:r>
              <a:rPr lang="ko-KR" altLang="en-US" dirty="0" smtClean="0"/>
              <a:t>목적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53975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ID</a:t>
            </a:r>
            <a:r>
              <a:rPr lang="ko-KR" altLang="en-US" dirty="0"/>
              <a:t>로 </a:t>
            </a:r>
            <a:r>
              <a:rPr lang="ko-KR" altLang="en-US" dirty="0" err="1" smtClean="0"/>
              <a:t>그룹핑함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smtClean="0"/>
              <a:t>→ </a:t>
            </a:r>
            <a:r>
              <a:rPr lang="ko-KR" altLang="en-US" dirty="0" err="1" smtClean="0"/>
              <a:t>컴바이너가</a:t>
            </a:r>
            <a:r>
              <a:rPr lang="ko-KR" altLang="en-US" dirty="0" smtClean="0"/>
              <a:t> </a:t>
            </a:r>
            <a:r>
              <a:rPr lang="ko-KR" altLang="en-US" dirty="0"/>
              <a:t>내장된 </a:t>
            </a:r>
            <a:r>
              <a:rPr lang="ko-KR" altLang="en-US" dirty="0" err="1"/>
              <a:t>리듀스</a:t>
            </a:r>
            <a:r>
              <a:rPr lang="ko-KR" altLang="en-US" dirty="0"/>
              <a:t> 함수로 결합된 결과를 보면</a:t>
            </a:r>
            <a:r>
              <a:rPr lang="en-US" altLang="ko-KR" dirty="0"/>
              <a:t>, 1</a:t>
            </a:r>
            <a:r>
              <a:rPr lang="ko-KR" altLang="en-US" dirty="0"/>
              <a:t>은 한 번</a:t>
            </a:r>
            <a:r>
              <a:rPr lang="en-US" altLang="ko-KR" dirty="0"/>
              <a:t>, 2</a:t>
            </a:r>
            <a:r>
              <a:rPr lang="ko-KR" altLang="en-US" dirty="0"/>
              <a:t>는 한 번</a:t>
            </a:r>
            <a:r>
              <a:rPr lang="en-US" altLang="ko-KR" dirty="0"/>
              <a:t>, 3</a:t>
            </a:r>
            <a:r>
              <a:rPr lang="ko-KR" altLang="en-US" dirty="0"/>
              <a:t>은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714375" lvl="3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두 번 이라는 결과가 나옴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r>
              <a:rPr lang="ko-KR" altLang="en-US" dirty="0"/>
              <a:t>➌ </a:t>
            </a:r>
            <a:r>
              <a:rPr lang="ko-KR" altLang="en-US" dirty="0" smtClean="0"/>
              <a:t>출력 </a:t>
            </a:r>
            <a:r>
              <a:rPr lang="ko-KR" altLang="en-US" dirty="0"/>
              <a:t>정보를 다시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 smtClean="0"/>
              <a:t>,</a:t>
            </a:r>
            <a:r>
              <a:rPr lang="ko-KR" altLang="en-US" dirty="0" smtClean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순서쌍으로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en-US" altLang="ko-KR" dirty="0" smtClean="0"/>
              <a:t>   → &lt;</a:t>
            </a:r>
            <a:r>
              <a:rPr lang="en-US" altLang="ko-KR" dirty="0"/>
              <a:t>1, 1&gt;, &lt;2, 1&gt;, &lt;</a:t>
            </a:r>
            <a:r>
              <a:rPr lang="en-US" altLang="ko-KR" dirty="0" smtClean="0"/>
              <a:t>3,2&gt;</a:t>
            </a:r>
          </a:p>
          <a:p>
            <a:pPr marL="714375" lvl="3" indent="0">
              <a:buNone/>
            </a:pPr>
            <a:r>
              <a:rPr lang="en-US" altLang="ko-KR" dirty="0" smtClean="0"/>
              <a:t>   →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함수에서는 </a:t>
            </a:r>
            <a:r>
              <a:rPr lang="ko-KR" altLang="en-US" dirty="0" err="1"/>
              <a:t>노드</a:t>
            </a:r>
            <a:r>
              <a:rPr lang="ko-KR" altLang="en-US" dirty="0"/>
              <a:t> 전입 차수 과정을 그대로 </a:t>
            </a:r>
            <a:r>
              <a:rPr lang="ko-KR" altLang="en-US" dirty="0" smtClean="0"/>
              <a:t>반복함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r>
              <a:rPr lang="ko-KR" altLang="en-US" dirty="0"/>
              <a:t>➍ </a:t>
            </a:r>
            <a:r>
              <a:rPr lang="en-US" altLang="ko-KR" dirty="0" smtClean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 smtClean="0"/>
              <a:t>순서쌍에서 </a:t>
            </a:r>
            <a:r>
              <a:rPr lang="ko-KR" altLang="en-US" dirty="0"/>
              <a:t>얻은 값인 ‘해당 </a:t>
            </a:r>
            <a:r>
              <a:rPr lang="ko-KR" altLang="en-US" dirty="0" err="1"/>
              <a:t>노드</a:t>
            </a:r>
            <a:r>
              <a:rPr lang="ko-KR" altLang="en-US" dirty="0"/>
              <a:t> 전입 차수’로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en-US" altLang="ko-KR" dirty="0" smtClean="0"/>
              <a:t>  →</a:t>
            </a:r>
            <a:r>
              <a:rPr lang="ko-KR" altLang="en-US" dirty="0" smtClean="0"/>
              <a:t>‘</a:t>
            </a:r>
            <a:r>
              <a:rPr lang="ko-KR" altLang="en-US" dirty="0"/>
              <a:t>해당 </a:t>
            </a:r>
            <a:r>
              <a:rPr lang="ko-KR" altLang="en-US" dirty="0" err="1"/>
              <a:t>노드</a:t>
            </a:r>
            <a:r>
              <a:rPr lang="ko-KR" altLang="en-US" dirty="0"/>
              <a:t> 전입 차수’ </a:t>
            </a:r>
            <a:r>
              <a:rPr lang="en-US" altLang="ko-KR" dirty="0"/>
              <a:t>1</a:t>
            </a:r>
            <a:r>
              <a:rPr lang="ko-KR" altLang="en-US" dirty="0"/>
              <a:t>은 두 번</a:t>
            </a:r>
            <a:r>
              <a:rPr lang="en-US" altLang="ko-KR" dirty="0"/>
              <a:t>, 2</a:t>
            </a:r>
            <a:r>
              <a:rPr lang="ko-KR" altLang="en-US" dirty="0"/>
              <a:t>는 한 번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r>
              <a:rPr lang="en-US" altLang="ko-KR" dirty="0" smtClean="0"/>
              <a:t>	</a:t>
            </a:r>
          </a:p>
          <a:p>
            <a:pPr marL="539750" lvl="2" indent="0">
              <a:buNone/>
            </a:pPr>
            <a:r>
              <a:rPr lang="en-US" altLang="ko-KR" dirty="0" smtClean="0"/>
              <a:t>	</a:t>
            </a:r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33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네트워크 분석 기법</a:t>
            </a:r>
            <a:endParaRPr lang="en-US" altLang="ko-KR" dirty="0" smtClean="0"/>
          </a:p>
          <a:p>
            <a:pPr lvl="2"/>
            <a:r>
              <a:rPr lang="ko-KR" altLang="en-US" dirty="0"/>
              <a:t>군집화 상수</a:t>
            </a:r>
            <a:r>
              <a:rPr lang="en-US" altLang="ko-KR" baseline="30000" dirty="0"/>
              <a:t>Clustering </a:t>
            </a:r>
            <a:r>
              <a:rPr lang="en-US" altLang="ko-KR" baseline="30000" dirty="0" smtClean="0"/>
              <a:t>Coefficient</a:t>
            </a:r>
          </a:p>
          <a:p>
            <a:pPr lvl="3"/>
            <a:r>
              <a:rPr lang="ko-KR" altLang="en-US" dirty="0"/>
              <a:t>네트워크에서 </a:t>
            </a:r>
            <a:r>
              <a:rPr lang="ko-KR" altLang="en-US" dirty="0" err="1"/>
              <a:t>노드들</a:t>
            </a:r>
            <a:r>
              <a:rPr lang="en-US" altLang="ko-KR" dirty="0"/>
              <a:t>(</a:t>
            </a:r>
            <a:r>
              <a:rPr lang="ko-KR" altLang="en-US" dirty="0"/>
              <a:t>컴퓨터들</a:t>
            </a:r>
            <a:r>
              <a:rPr lang="en-US" altLang="ko-KR" dirty="0"/>
              <a:t>)</a:t>
            </a:r>
            <a:r>
              <a:rPr lang="ko-KR" altLang="en-US" dirty="0"/>
              <a:t>이 뭉치려는 정도가 얼마나 강한지 측정하는 </a:t>
            </a:r>
            <a:r>
              <a:rPr lang="ko-KR" altLang="en-US" dirty="0" smtClean="0"/>
              <a:t>방법으로</a:t>
            </a:r>
            <a:r>
              <a:rPr lang="en-US" altLang="ko-KR" dirty="0"/>
              <a:t>, </a:t>
            </a:r>
            <a:r>
              <a:rPr lang="ko-KR" altLang="en-US" dirty="0"/>
              <a:t>사람이나 컴퓨터의 관계 </a:t>
            </a:r>
            <a:r>
              <a:rPr lang="ko-KR" altLang="en-US" dirty="0" err="1"/>
              <a:t>응집도를</a:t>
            </a:r>
            <a:r>
              <a:rPr lang="ko-KR" altLang="en-US" dirty="0"/>
              <a:t> 평가하는 척도로 </a:t>
            </a:r>
            <a:r>
              <a:rPr lang="ko-KR" altLang="en-US" dirty="0" smtClean="0"/>
              <a:t>활용됨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군집화 상수 함수의 정의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2" y="3474005"/>
            <a:ext cx="67151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5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5-29]</a:t>
            </a:r>
            <a:r>
              <a:rPr lang="ko-KR" altLang="en-US" dirty="0"/>
              <a:t> </a:t>
            </a:r>
            <a:r>
              <a:rPr lang="en-US" altLang="ko-KR" dirty="0" smtClean="0"/>
              <a:t>cc(v) </a:t>
            </a:r>
            <a:r>
              <a:rPr lang="ko-KR" altLang="en-US" dirty="0"/>
              <a:t>식에서 분모는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의 모든 차수</a:t>
            </a:r>
            <a:r>
              <a:rPr lang="en-US" altLang="ko-KR" dirty="0"/>
              <a:t>, </a:t>
            </a:r>
            <a:r>
              <a:rPr lang="ko-KR" altLang="en-US" dirty="0"/>
              <a:t>즉 가능한 모든 이웃의 크기</a:t>
            </a:r>
            <a:r>
              <a:rPr lang="en-US" altLang="ko-KR" dirty="0"/>
              <a:t>(</a:t>
            </a:r>
            <a:r>
              <a:rPr lang="en-US" altLang="ko-KR" dirty="0" smtClean="0"/>
              <a:t>d</a:t>
            </a:r>
            <a:r>
              <a:rPr lang="en-US" altLang="ko-KR" baseline="-25000" dirty="0" smtClean="0"/>
              <a:t>v</a:t>
            </a:r>
            <a:r>
              <a:rPr lang="en-US" altLang="ko-KR" dirty="0" smtClean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</a:t>
            </a:r>
            <a:r>
              <a:rPr lang="en-US" altLang="ko-KR" dirty="0" smtClean="0"/>
              <a:t>Combination</a:t>
            </a:r>
            <a:r>
              <a:rPr lang="ko-KR" altLang="en-US" dirty="0" smtClean="0"/>
              <a:t>하므로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의 가능한 모든 </a:t>
            </a:r>
            <a:r>
              <a:rPr lang="ko-KR" altLang="en-US" dirty="0" err="1"/>
              <a:t>노드</a:t>
            </a:r>
            <a:r>
              <a:rPr lang="ko-KR" altLang="en-US" dirty="0"/>
              <a:t> 쌍의 수를 분모로 한다</a:t>
            </a:r>
            <a:r>
              <a:rPr lang="en-US" altLang="ko-KR" dirty="0"/>
              <a:t>. </a:t>
            </a:r>
            <a:r>
              <a:rPr lang="en-US" altLang="ko-KR" dirty="0" smtClean="0"/>
              <a:t>cc(v) </a:t>
            </a:r>
            <a:r>
              <a:rPr lang="ko-KR" altLang="en-US" dirty="0"/>
              <a:t>식에서 분자인 감마</a:t>
            </a:r>
            <a:r>
              <a:rPr lang="en-US" altLang="ko-KR" dirty="0" smtClean="0"/>
              <a:t>(</a:t>
            </a:r>
            <a:r>
              <a:rPr lang="el-GR" altLang="ko-KR" dirty="0"/>
              <a:t>Γ</a:t>
            </a:r>
            <a:r>
              <a:rPr lang="en-US" altLang="ko-KR" dirty="0" smtClean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 smtClean="0"/>
              <a:t>v</a:t>
            </a:r>
            <a:r>
              <a:rPr lang="ko-KR" altLang="en-US" dirty="0" smtClean="0"/>
              <a:t>의 </a:t>
            </a:r>
            <a:r>
              <a:rPr lang="ko-KR" altLang="en-US" dirty="0"/>
              <a:t>이웃을 말한다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v</a:t>
            </a:r>
            <a:r>
              <a:rPr lang="ko-KR" altLang="en-US" dirty="0"/>
              <a:t>에 연결된 </a:t>
            </a:r>
            <a:r>
              <a:rPr lang="ko-KR" altLang="en-US" dirty="0" err="1"/>
              <a:t>노드들의</a:t>
            </a:r>
            <a:r>
              <a:rPr lang="ko-KR" altLang="en-US" dirty="0"/>
              <a:t> 집합으로 분자의 결과인 </a:t>
            </a:r>
            <a:r>
              <a:rPr lang="en-US" altLang="ko-KR" dirty="0"/>
              <a:t>&lt;u, w&gt;</a:t>
            </a:r>
            <a:r>
              <a:rPr lang="ko-KR" altLang="en-US" dirty="0"/>
              <a:t>의 집합은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에 </a:t>
            </a:r>
            <a:r>
              <a:rPr lang="ko-KR" altLang="en-US" dirty="0" smtClean="0"/>
              <a:t>연결된 </a:t>
            </a:r>
            <a:r>
              <a:rPr lang="ko-KR" altLang="en-US" dirty="0"/>
              <a:t>모든 이웃의 쌍인 실제로 연결된 에지 </a:t>
            </a:r>
            <a:r>
              <a:rPr lang="ko-KR" altLang="en-US" dirty="0" smtClean="0"/>
              <a:t>개수이다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863715"/>
            <a:ext cx="3801470" cy="3281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7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r>
              <a:rPr lang="ko-KR" altLang="en-US" dirty="0" smtClean="0"/>
              <a:t>빨간색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/>
              <a:t>이웃은 다섯 개이고</a:t>
            </a:r>
            <a:r>
              <a:rPr lang="en-US" altLang="ko-KR" dirty="0"/>
              <a:t>, cc (</a:t>
            </a:r>
            <a:r>
              <a:rPr lang="en-US" altLang="ko-KR" dirty="0" smtClean="0"/>
              <a:t>v) </a:t>
            </a:r>
            <a:r>
              <a:rPr lang="ko-KR" altLang="en-US" dirty="0"/>
              <a:t>식의 분모를 구하려고 </a:t>
            </a:r>
            <a:r>
              <a:rPr lang="en-US" altLang="ko-KR" dirty="0"/>
              <a:t>5 Combination 2</a:t>
            </a:r>
            <a:r>
              <a:rPr lang="ko-KR" altLang="en-US" dirty="0"/>
              <a:t>를 계산하면 </a:t>
            </a:r>
            <a:r>
              <a:rPr lang="en-US" altLang="ko-KR" dirty="0" smtClean="0"/>
              <a:t>10</a:t>
            </a:r>
            <a:r>
              <a:rPr lang="ko-KR" altLang="en-US" dirty="0"/>
              <a:t>임</a:t>
            </a:r>
            <a:r>
              <a:rPr lang="en-US" altLang="ko-KR" dirty="0" smtClean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cc (</a:t>
            </a:r>
            <a:r>
              <a:rPr lang="en-US" altLang="ko-KR" dirty="0" smtClean="0"/>
              <a:t>v) </a:t>
            </a:r>
            <a:r>
              <a:rPr lang="ko-KR" altLang="en-US" dirty="0"/>
              <a:t>식의 분자를 위해 이들 다섯 개의 검은색 </a:t>
            </a:r>
            <a:r>
              <a:rPr lang="ko-KR" altLang="en-US" dirty="0" err="1"/>
              <a:t>노드</a:t>
            </a:r>
            <a:r>
              <a:rPr lang="ko-KR" altLang="en-US" dirty="0"/>
              <a:t> 이웃끼리 서로 연결된 </a:t>
            </a:r>
            <a:r>
              <a:rPr lang="ko-KR" altLang="en-US" dirty="0" smtClean="0"/>
              <a:t>에지를 </a:t>
            </a:r>
            <a:r>
              <a:rPr lang="ko-KR" altLang="en-US" dirty="0"/>
              <a:t>세면 </a:t>
            </a:r>
            <a:r>
              <a:rPr lang="ko-KR" altLang="en-US" dirty="0" err="1" smtClean="0"/>
              <a:t>다섯개임</a:t>
            </a:r>
            <a:r>
              <a:rPr lang="en-US" altLang="ko-KR" dirty="0" smtClean="0"/>
              <a:t>. </a:t>
            </a:r>
            <a:r>
              <a:rPr lang="ko-KR" altLang="en-US" dirty="0"/>
              <a:t>그러므로 빨간색 </a:t>
            </a:r>
            <a:r>
              <a:rPr lang="ko-KR" altLang="en-US" dirty="0" err="1"/>
              <a:t>노드의</a:t>
            </a:r>
            <a:r>
              <a:rPr lang="ko-KR" altLang="en-US" dirty="0"/>
              <a:t> 군집화 상수는 </a:t>
            </a:r>
            <a:r>
              <a:rPr lang="en-US" altLang="ko-KR" dirty="0"/>
              <a:t>5/10</a:t>
            </a:r>
            <a:r>
              <a:rPr lang="ko-KR" altLang="en-US" dirty="0"/>
              <a:t>가 되므로 </a:t>
            </a:r>
            <a:r>
              <a:rPr lang="ko-KR" altLang="en-US" dirty="0" smtClean="0"/>
              <a:t>결과는 </a:t>
            </a:r>
            <a:r>
              <a:rPr lang="en-US" altLang="ko-KR" dirty="0"/>
              <a:t>0.5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ko-KR" altLang="en-US" dirty="0"/>
              <a:t>파란색 </a:t>
            </a:r>
            <a:r>
              <a:rPr lang="ko-KR" altLang="en-US" dirty="0" err="1"/>
              <a:t>노드의</a:t>
            </a:r>
            <a:r>
              <a:rPr lang="ko-KR" altLang="en-US" dirty="0"/>
              <a:t> 이웃은 다섯 </a:t>
            </a:r>
            <a:r>
              <a:rPr lang="ko-KR" altLang="en-US" dirty="0" smtClean="0"/>
              <a:t>개이고</a:t>
            </a:r>
            <a:r>
              <a:rPr lang="en-US" altLang="ko-KR" dirty="0"/>
              <a:t>, cc (</a:t>
            </a:r>
            <a:r>
              <a:rPr lang="en-US" altLang="ko-KR" dirty="0" smtClean="0"/>
              <a:t>v) </a:t>
            </a:r>
            <a:r>
              <a:rPr lang="ko-KR" altLang="en-US" dirty="0"/>
              <a:t>식의 분모를 구하려고 </a:t>
            </a:r>
            <a:r>
              <a:rPr lang="en-US" altLang="ko-KR" dirty="0"/>
              <a:t>5 Combination 2</a:t>
            </a:r>
            <a:r>
              <a:rPr lang="ko-KR" altLang="en-US" dirty="0"/>
              <a:t>를 계산하면 </a:t>
            </a:r>
            <a:r>
              <a:rPr lang="en-US" altLang="ko-KR" dirty="0" smtClean="0"/>
              <a:t>10</a:t>
            </a:r>
            <a:r>
              <a:rPr lang="ko-KR" altLang="en-US" dirty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</a:t>
            </a:r>
            <a:r>
              <a:rPr lang="en-US" altLang="ko-KR" dirty="0" smtClean="0"/>
              <a:t>cc </a:t>
            </a:r>
            <a:r>
              <a:rPr lang="en-US" altLang="ko-KR" dirty="0"/>
              <a:t>(</a:t>
            </a:r>
            <a:r>
              <a:rPr lang="en-US" altLang="ko-KR" dirty="0" smtClean="0"/>
              <a:t>v) </a:t>
            </a:r>
            <a:r>
              <a:rPr lang="ko-KR" altLang="en-US" dirty="0"/>
              <a:t>식의 분자를 위해 이들 다섯 개의 검은색 </a:t>
            </a:r>
            <a:r>
              <a:rPr lang="ko-KR" altLang="en-US" dirty="0" err="1"/>
              <a:t>노드</a:t>
            </a:r>
            <a:r>
              <a:rPr lang="ko-KR" altLang="en-US" dirty="0"/>
              <a:t> 이웃끼리 서로 연결된 에지를 세면 한 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/>
              <a:t>그러므로 </a:t>
            </a:r>
            <a:r>
              <a:rPr lang="ko-KR" altLang="en-US" dirty="0" smtClean="0"/>
              <a:t>오른쪽 </a:t>
            </a:r>
            <a:r>
              <a:rPr lang="ko-KR" altLang="en-US" dirty="0"/>
              <a:t>중심 </a:t>
            </a:r>
            <a:r>
              <a:rPr lang="ko-KR" altLang="en-US" dirty="0" err="1"/>
              <a:t>노드의</a:t>
            </a:r>
            <a:r>
              <a:rPr lang="ko-KR" altLang="en-US" dirty="0"/>
              <a:t> 군집화 상수는</a:t>
            </a:r>
            <a:r>
              <a:rPr lang="en-US" altLang="ko-KR" dirty="0"/>
              <a:t>1 /10</a:t>
            </a:r>
            <a:r>
              <a:rPr lang="ko-KR" altLang="en-US" dirty="0"/>
              <a:t>이 되므로 결과는 </a:t>
            </a:r>
            <a:r>
              <a:rPr lang="en-US" altLang="ko-KR" dirty="0"/>
              <a:t>0.1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998730"/>
            <a:ext cx="5130570" cy="2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3"/>
            <a:r>
              <a:rPr lang="ko-KR" altLang="en-US" dirty="0"/>
              <a:t>군집화 상수가 높을수록 그래프 내의 </a:t>
            </a:r>
            <a:r>
              <a:rPr lang="ko-KR" altLang="en-US" dirty="0" err="1"/>
              <a:t>노드</a:t>
            </a:r>
            <a:r>
              <a:rPr lang="ko-KR" altLang="en-US" dirty="0"/>
              <a:t> 간에 </a:t>
            </a:r>
            <a:r>
              <a:rPr lang="ko-KR" altLang="en-US" dirty="0" smtClean="0"/>
              <a:t>관계성이 많음을 </a:t>
            </a:r>
            <a:r>
              <a:rPr lang="ko-KR" altLang="en-US" dirty="0"/>
              <a:t>알 수 </a:t>
            </a:r>
            <a:r>
              <a:rPr lang="ko-KR" altLang="en-US" dirty="0" smtClean="0"/>
              <a:t>있</a:t>
            </a:r>
            <a:r>
              <a:rPr lang="ko-KR" altLang="en-US" dirty="0"/>
              <a:t>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/>
              <a:t>근거로 군집화 상수는 사회학에서도 많이 활용되며</a:t>
            </a:r>
            <a:r>
              <a:rPr lang="en-US" altLang="ko-KR" dirty="0"/>
              <a:t>, </a:t>
            </a:r>
            <a:r>
              <a:rPr lang="ko-KR" altLang="en-US" dirty="0"/>
              <a:t>군집화 상수가 </a:t>
            </a:r>
            <a:r>
              <a:rPr lang="ko-KR" altLang="en-US" dirty="0" smtClean="0"/>
              <a:t>높을수록 </a:t>
            </a:r>
            <a:r>
              <a:rPr lang="ko-KR" altLang="en-US" dirty="0"/>
              <a:t>사회적 신뢰도가 높다는 결론을 도출한다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5-31]</a:t>
            </a:r>
            <a:r>
              <a:rPr lang="ko-KR" altLang="en-US" dirty="0"/>
              <a:t>의 알고리즘은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5-32]</a:t>
            </a:r>
            <a:r>
              <a:rPr lang="ko-KR" altLang="en-US" dirty="0"/>
              <a:t>에서 각각의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 smtClean="0"/>
              <a:t>v </a:t>
            </a:r>
            <a:r>
              <a:rPr lang="ko-KR" altLang="en-US" dirty="0" smtClean="0"/>
              <a:t>에 </a:t>
            </a:r>
            <a:r>
              <a:rPr lang="ko-KR" altLang="en-US" dirty="0"/>
              <a:t>인접한 삼각형의 개수를 세어 </a:t>
            </a:r>
            <a:r>
              <a:rPr lang="ko-KR" altLang="en-US" dirty="0" smtClean="0"/>
              <a:t>군집화 </a:t>
            </a:r>
            <a:r>
              <a:rPr lang="ko-KR" altLang="en-US" dirty="0"/>
              <a:t>상수를 </a:t>
            </a:r>
            <a:r>
              <a:rPr lang="ko-KR" altLang="en-US" dirty="0" smtClean="0"/>
              <a:t>구한다</a:t>
            </a:r>
            <a:r>
              <a:rPr lang="en-US" altLang="ko-KR" dirty="0" smtClean="0"/>
              <a:t>. </a:t>
            </a:r>
            <a:r>
              <a:rPr lang="ko-KR" altLang="en-US" dirty="0"/>
              <a:t>이는 순차적인 방법으로 그래프가 매우 커지면 연산의 속도가 떨어져 결과를 </a:t>
            </a:r>
            <a:r>
              <a:rPr lang="ko-KR" altLang="en-US" dirty="0" smtClean="0"/>
              <a:t>보기 </a:t>
            </a:r>
            <a:r>
              <a:rPr lang="ko-KR" altLang="en-US" dirty="0"/>
              <a:t>어렵다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ko-KR" altLang="en-US" dirty="0" err="1"/>
              <a:t>빅</a:t>
            </a:r>
            <a:r>
              <a:rPr lang="ko-KR" altLang="en-US" dirty="0"/>
              <a:t> 그래프에서는 </a:t>
            </a:r>
            <a:r>
              <a:rPr lang="ko-KR" altLang="en-US" dirty="0" err="1"/>
              <a:t>맵리듀스로</a:t>
            </a:r>
            <a:r>
              <a:rPr lang="ko-KR" altLang="en-US" dirty="0"/>
              <a:t> 바꾸어 처리해야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3969060"/>
            <a:ext cx="7072236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최신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연구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673805"/>
            <a:ext cx="6705745" cy="45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LDA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Topic = 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644"/>
            <a:ext cx="9360378" cy="2433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1665" y="18544"/>
            <a:ext cx="165618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dirty="0" smtClean="0"/>
              <a:t>출처 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엠포스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데이터랩</a:t>
            </a:r>
            <a:endParaRPr lang="ko-KR" altLang="en-US" sz="3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272247"/>
            <a:ext cx="806079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91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/>
              <a:t>마이닝</a:t>
            </a:r>
            <a:r>
              <a:rPr lang="ko-KR" altLang="en-US" dirty="0"/>
              <a:t> 연관 규칙을 활용한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en-US" altLang="ko-KR" dirty="0" err="1"/>
              <a:t>Apriori</a:t>
            </a:r>
            <a:r>
              <a:rPr lang="en-US" altLang="ko-KR" dirty="0"/>
              <a:t> </a:t>
            </a:r>
            <a:r>
              <a:rPr lang="ko-KR" altLang="en-US" dirty="0"/>
              <a:t>알고리즘 </a:t>
            </a:r>
            <a:r>
              <a:rPr lang="en-US" altLang="ko-KR" dirty="0"/>
              <a:t>[17]</a:t>
            </a:r>
            <a:r>
              <a:rPr lang="ko-KR" altLang="en-US" dirty="0"/>
              <a:t>은 데이터 </a:t>
            </a:r>
            <a:r>
              <a:rPr lang="ko-KR" altLang="en-US" dirty="0" err="1"/>
              <a:t>마이닝</a:t>
            </a:r>
            <a:r>
              <a:rPr lang="ko-KR" altLang="en-US" dirty="0"/>
              <a:t> 분야의 대표적인 연관 규칙 </a:t>
            </a:r>
            <a:r>
              <a:rPr lang="ko-KR" altLang="en-US" dirty="0" smtClean="0"/>
              <a:t>알고리즘임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/>
              <a:t>맵리듀스</a:t>
            </a:r>
            <a:r>
              <a:rPr lang="ko-KR" altLang="en-US" dirty="0"/>
              <a:t> 알고리즘은 각 트랜잭션의 모든 부분 집합을 만든 후 각 부분 집합의 개수를 세는 </a:t>
            </a:r>
            <a:r>
              <a:rPr lang="ko-KR" altLang="en-US" dirty="0" smtClean="0"/>
              <a:t>방법을 </a:t>
            </a:r>
            <a:r>
              <a:rPr lang="ko-KR" altLang="en-US" dirty="0"/>
              <a:t>사용하여 이 문제를 </a:t>
            </a:r>
            <a:r>
              <a:rPr lang="ko-KR" altLang="en-US" dirty="0" smtClean="0"/>
              <a:t>해결함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2844048"/>
            <a:ext cx="7151977" cy="3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 smtClean="0"/>
              <a:t>빅데이터</a:t>
            </a:r>
            <a:r>
              <a:rPr lang="ko-KR" altLang="en-US" dirty="0" smtClean="0"/>
              <a:t> 주요 분석 기술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" y="1898830"/>
            <a:ext cx="790463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 smtClean="0"/>
              <a:t>NLTK</a:t>
            </a:r>
            <a:r>
              <a:rPr lang="en-US" altLang="ko-KR" baseline="30000" dirty="0" err="1" smtClean="0"/>
              <a:t>Natural</a:t>
            </a:r>
            <a:r>
              <a:rPr lang="en-US" altLang="ko-KR" baseline="30000" dirty="0" smtClean="0"/>
              <a:t> </a:t>
            </a:r>
            <a:r>
              <a:rPr lang="en-US" altLang="ko-KR" baseline="30000" dirty="0"/>
              <a:t>Language </a:t>
            </a:r>
            <a:r>
              <a:rPr lang="en-US" altLang="ko-KR" baseline="30000" dirty="0" err="1" smtClean="0"/>
              <a:t>ToolKit</a:t>
            </a:r>
            <a:endParaRPr lang="en-US" altLang="ko-KR" baseline="30000" dirty="0" smtClean="0"/>
          </a:p>
          <a:p>
            <a:pPr lvl="3"/>
            <a:r>
              <a:rPr lang="ko-KR" altLang="en-US" dirty="0"/>
              <a:t>특정한 문제를 해결하려고 알고리즘 생성 </a:t>
            </a:r>
            <a:r>
              <a:rPr lang="ko-KR" altLang="en-US" dirty="0" smtClean="0"/>
              <a:t>과정에 </a:t>
            </a:r>
            <a:r>
              <a:rPr lang="ko-KR" altLang="en-US" dirty="0"/>
              <a:t>필요한 빌딩 블록을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PHP, Python </a:t>
            </a:r>
            <a:r>
              <a:rPr lang="ko-KR" altLang="en-US" dirty="0"/>
              <a:t>등으로 제공되는 </a:t>
            </a:r>
            <a:r>
              <a:rPr lang="ko-KR" altLang="en-US" dirty="0" err="1" smtClean="0"/>
              <a:t>툴킷</a:t>
            </a:r>
            <a:r>
              <a:rPr lang="ko-KR" altLang="en-US" dirty="0" smtClean="0"/>
              <a:t> 들이 </a:t>
            </a:r>
            <a:r>
              <a:rPr lang="ko-KR" altLang="en-US" dirty="0"/>
              <a:t>있으며</a:t>
            </a:r>
            <a:r>
              <a:rPr lang="en-US" altLang="ko-KR" dirty="0"/>
              <a:t>, </a:t>
            </a:r>
            <a:r>
              <a:rPr lang="ko-KR" altLang="en-US" dirty="0" smtClean="0"/>
              <a:t>연구자들이 </a:t>
            </a:r>
            <a:r>
              <a:rPr lang="ko-KR" altLang="en-US" dirty="0"/>
              <a:t>많이 사용하는 프레임워크로 사용자들이 다양한 방식으로 활용할 수 있다</a:t>
            </a:r>
            <a:r>
              <a:rPr lang="en-US" altLang="ko-KR" dirty="0"/>
              <a:t>. </a:t>
            </a:r>
            <a:r>
              <a:rPr lang="ko-KR" altLang="en-US" dirty="0"/>
              <a:t>또한 일반적인 </a:t>
            </a:r>
            <a:r>
              <a:rPr lang="ko-KR" altLang="en-US" dirty="0" smtClean="0"/>
              <a:t>접미사를 </a:t>
            </a:r>
            <a:r>
              <a:rPr lang="ko-KR" altLang="en-US" dirty="0"/>
              <a:t>제거하여 중심 단어들을 추출하거나 전체 텍스트에서 동의어를 찾아내려고 기계가 </a:t>
            </a:r>
            <a:r>
              <a:rPr lang="ko-KR" altLang="en-US" dirty="0" smtClean="0"/>
              <a:t>분석 가능한 </a:t>
            </a:r>
            <a:r>
              <a:rPr lang="ko-KR" altLang="en-US" dirty="0"/>
              <a:t>사전 형태로 데이터를 정형화시키는 기능도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/>
              <a:t>OpenNLP</a:t>
            </a:r>
            <a:r>
              <a:rPr lang="ko-KR" altLang="en-US" baseline="30000" dirty="0"/>
              <a:t>오픈</a:t>
            </a:r>
            <a:r>
              <a:rPr lang="en-US" altLang="ko-KR" baseline="30000" dirty="0" smtClean="0"/>
              <a:t>NLP</a:t>
            </a:r>
          </a:p>
          <a:p>
            <a:pPr lvl="3"/>
            <a:r>
              <a:rPr lang="ko-KR" altLang="en-US" dirty="0" err="1"/>
              <a:t>아파치의</a:t>
            </a:r>
            <a:r>
              <a:rPr lang="ko-KR" altLang="en-US" dirty="0"/>
              <a:t> </a:t>
            </a:r>
            <a:r>
              <a:rPr lang="en-US" altLang="ko-KR" dirty="0" err="1"/>
              <a:t>OpenNLP</a:t>
            </a:r>
            <a:r>
              <a:rPr lang="ko-KR" altLang="en-US" dirty="0"/>
              <a:t>는 비정형화된 텍스트에서 사람이나 기관의 이름</a:t>
            </a:r>
            <a:r>
              <a:rPr lang="en-US" altLang="ko-KR" dirty="0"/>
              <a:t>, </a:t>
            </a:r>
            <a:r>
              <a:rPr lang="ko-KR" altLang="en-US" dirty="0"/>
              <a:t>특정 장소</a:t>
            </a:r>
            <a:r>
              <a:rPr lang="en-US" altLang="ko-KR" dirty="0"/>
              <a:t>, </a:t>
            </a:r>
            <a:r>
              <a:rPr lang="ko-KR" altLang="en-US" dirty="0"/>
              <a:t>시간 등을 </a:t>
            </a:r>
            <a:r>
              <a:rPr lang="ko-KR" altLang="en-US" dirty="0" smtClean="0"/>
              <a:t>추출하는 </a:t>
            </a:r>
            <a:r>
              <a:rPr lang="ko-KR" altLang="en-US" dirty="0"/>
              <a:t>작업을 간편하게 실행할 수 있는 모델을 포함하는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 smtClean="0"/>
              <a:t>OpenNLP</a:t>
            </a:r>
            <a:r>
              <a:rPr lang="ko-KR" altLang="en-US" dirty="0"/>
              <a:t>는 </a:t>
            </a:r>
            <a:r>
              <a:rPr lang="en-US" altLang="ko-KR" dirty="0"/>
              <a:t>Java </a:t>
            </a:r>
            <a:r>
              <a:rPr lang="ko-KR" altLang="en-US" dirty="0" smtClean="0"/>
              <a:t>기반의 </a:t>
            </a:r>
            <a:r>
              <a:rPr lang="ko-KR" altLang="en-US" dirty="0"/>
              <a:t>자연어 처리 </a:t>
            </a:r>
            <a:r>
              <a:rPr lang="ko-KR" altLang="en-US" dirty="0" smtClean="0"/>
              <a:t>솔루션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프로그래밍 </a:t>
            </a:r>
            <a:r>
              <a:rPr lang="ko-KR" altLang="en-US" dirty="0"/>
              <a:t>언어 기반의 응용 프로그램에 적합한 형태로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자연어 </a:t>
            </a:r>
            <a:r>
              <a:rPr lang="ko-KR" altLang="en-US" dirty="0"/>
              <a:t>처리 코드를 스스로 생성한다</a:t>
            </a:r>
            <a:r>
              <a:rPr lang="en-US" altLang="ko-KR" dirty="0"/>
              <a:t>. </a:t>
            </a:r>
            <a:r>
              <a:rPr lang="ko-KR" altLang="en-US" dirty="0"/>
              <a:t>비정형화되거나 가공되지 않은 텍스트를 문장과 단어로 </a:t>
            </a:r>
            <a:r>
              <a:rPr lang="ko-KR" altLang="en-US" dirty="0" smtClean="0"/>
              <a:t>분리한 </a:t>
            </a:r>
            <a:r>
              <a:rPr lang="ko-KR" altLang="en-US" dirty="0"/>
              <a:t>후 그 결과를 다양한 방법으로 클래스화하는 표준 컴포넌트를 많이 </a:t>
            </a:r>
            <a:r>
              <a:rPr lang="ko-KR" altLang="en-US" dirty="0" smtClean="0"/>
              <a:t>포함한다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594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 smtClean="0"/>
              <a:t>Boilerpipe</a:t>
            </a:r>
            <a:r>
              <a:rPr lang="ko-KR" altLang="en-US" baseline="30000" dirty="0"/>
              <a:t>보일러파이프</a:t>
            </a:r>
            <a:endParaRPr lang="en-US" altLang="ko-KR" baseline="30000" dirty="0" smtClean="0"/>
          </a:p>
          <a:p>
            <a:pPr lvl="3"/>
            <a:r>
              <a:rPr lang="ko-KR" altLang="en-US" dirty="0"/>
              <a:t>웹 페이지 내에서 불필요한 부분을 제거하여 실질적으로 필요한 정보만 </a:t>
            </a:r>
            <a:r>
              <a:rPr lang="ko-KR" altLang="en-US" dirty="0" smtClean="0"/>
              <a:t>추출하는 작업을 </a:t>
            </a:r>
            <a:r>
              <a:rPr lang="ko-KR" altLang="en-US" dirty="0"/>
              <a:t>수행하는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문서에서 실제로 가장 중요한 </a:t>
            </a:r>
            <a:r>
              <a:rPr lang="ko-KR" altLang="en-US" dirty="0" err="1"/>
              <a:t>콘텐츠를</a:t>
            </a:r>
            <a:r>
              <a:rPr lang="ko-KR" altLang="en-US" dirty="0"/>
              <a:t> 찾아내는 </a:t>
            </a:r>
            <a:r>
              <a:rPr lang="ko-KR" altLang="en-US" dirty="0" smtClean="0"/>
              <a:t>알고리즘을 </a:t>
            </a:r>
            <a:r>
              <a:rPr lang="ko-KR" altLang="en-US" dirty="0"/>
              <a:t>적용한 </a:t>
            </a:r>
            <a:r>
              <a:rPr lang="en-US" altLang="ko-KR" dirty="0"/>
              <a:t>Java </a:t>
            </a:r>
            <a:r>
              <a:rPr lang="ko-KR" altLang="en-US" dirty="0"/>
              <a:t>기반 라이브러리로 제공된다</a:t>
            </a:r>
            <a:r>
              <a:rPr lang="en-US" altLang="ko-KR" dirty="0"/>
              <a:t>. </a:t>
            </a:r>
            <a:r>
              <a:rPr lang="ko-KR" altLang="en-US" dirty="0"/>
              <a:t>모든 종류의 웹 </a:t>
            </a:r>
            <a:r>
              <a:rPr lang="ko-KR" altLang="en-US" dirty="0" err="1"/>
              <a:t>콘텐츠에서</a:t>
            </a:r>
            <a:r>
              <a:rPr lang="ko-KR" altLang="en-US" dirty="0"/>
              <a:t> 거의 완벽한 </a:t>
            </a:r>
            <a:r>
              <a:rPr lang="ko-KR" altLang="en-US" dirty="0" smtClean="0"/>
              <a:t>전처리 </a:t>
            </a:r>
            <a:r>
              <a:rPr lang="ko-KR" altLang="en-US" dirty="0"/>
              <a:t>도구를 생성할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/>
              <a:t>Boilerpipe</a:t>
            </a:r>
            <a:r>
              <a:rPr lang="ko-KR" altLang="en-US" dirty="0"/>
              <a:t>는 뉴스나 </a:t>
            </a:r>
            <a:r>
              <a:rPr lang="ko-KR" altLang="en-US" dirty="0" smtClean="0"/>
              <a:t>기고 </a:t>
            </a:r>
            <a:r>
              <a:rPr lang="ko-KR" altLang="en-US" dirty="0"/>
              <a:t>같은 특정 정보가 담긴 웹 페이지의 분석에 많이 사용하다 최근에는 </a:t>
            </a:r>
            <a:r>
              <a:rPr lang="ko-KR" altLang="en-US" dirty="0" err="1"/>
              <a:t>블로그나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서비스 </a:t>
            </a:r>
            <a:r>
              <a:rPr lang="ko-KR" altLang="en-US" dirty="0" err="1" smtClean="0"/>
              <a:t>등다른</a:t>
            </a:r>
            <a:r>
              <a:rPr lang="ko-KR" altLang="en-US" dirty="0" smtClean="0"/>
              <a:t> </a:t>
            </a:r>
            <a:r>
              <a:rPr lang="ko-KR" altLang="en-US" dirty="0"/>
              <a:t>형태의 웹 페이지에서 정보를 추출할 때도 유용하게 사용한다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WEKA</a:t>
            </a:r>
            <a:r>
              <a:rPr lang="ko-KR" altLang="en-US" baseline="30000" dirty="0" err="1"/>
              <a:t>웨카</a:t>
            </a:r>
            <a:endParaRPr lang="en-US" altLang="ko-KR" baseline="30000" dirty="0"/>
          </a:p>
          <a:p>
            <a:pPr lvl="3"/>
            <a:r>
              <a:rPr lang="ko-KR" altLang="en-US" dirty="0"/>
              <a:t>데이터 분석 </a:t>
            </a:r>
            <a:r>
              <a:rPr lang="ko-KR" altLang="en-US" dirty="0" smtClean="0"/>
              <a:t>프로그램으로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무료로 배포되고 </a:t>
            </a:r>
            <a:r>
              <a:rPr lang="en-US" altLang="ko-KR" dirty="0"/>
              <a:t>Java</a:t>
            </a:r>
            <a:r>
              <a:rPr lang="ko-KR" altLang="en-US" dirty="0"/>
              <a:t>로 작성된 오픈 소스 </a:t>
            </a:r>
            <a:r>
              <a:rPr lang="ko-KR" altLang="en-US" dirty="0" smtClean="0"/>
              <a:t>프로그램이다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 smtClean="0"/>
              <a:t>데이터마이닝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알고리즘으로 사용자 개인화가 가능하다는 </a:t>
            </a:r>
            <a:r>
              <a:rPr lang="ko-KR" altLang="en-US" dirty="0" smtClean="0"/>
              <a:t>장점이 있다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WEKA</a:t>
            </a:r>
            <a:r>
              <a:rPr lang="ko-KR" altLang="en-US" dirty="0"/>
              <a:t>는 플러그인 형식을 취해 개발자가 자신이 개발한 고유 </a:t>
            </a:r>
            <a:r>
              <a:rPr lang="ko-KR" altLang="en-US" dirty="0" smtClean="0"/>
              <a:t>알고리즘을 </a:t>
            </a:r>
            <a:r>
              <a:rPr lang="ko-KR" altLang="en-US" dirty="0"/>
              <a:t>쉽게 접목시킬 수 있고</a:t>
            </a:r>
            <a:r>
              <a:rPr lang="en-US" altLang="ko-KR" dirty="0"/>
              <a:t>, </a:t>
            </a:r>
            <a:r>
              <a:rPr lang="ko-KR" altLang="en-US" dirty="0"/>
              <a:t>사용이 간편한 명령으로 구성되어 있으며</a:t>
            </a:r>
            <a:r>
              <a:rPr lang="en-US" altLang="ko-KR" dirty="0"/>
              <a:t>, </a:t>
            </a:r>
            <a:r>
              <a:rPr lang="ko-KR" altLang="en-US" dirty="0"/>
              <a:t>이해하기 쉽고 </a:t>
            </a:r>
            <a:r>
              <a:rPr lang="ko-KR" altLang="en-US" dirty="0" smtClean="0"/>
              <a:t>간단한 </a:t>
            </a:r>
            <a:r>
              <a:rPr lang="ko-KR" altLang="en-US" dirty="0"/>
              <a:t>인터페이스를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694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1052564"/>
            <a:ext cx="6750750" cy="50630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66" y="6171925"/>
            <a:ext cx="3825425" cy="30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4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smtClean="0"/>
              <a:t>Mahout</a:t>
            </a:r>
            <a:r>
              <a:rPr lang="ko-KR" altLang="en-US" baseline="30000" dirty="0" err="1"/>
              <a:t>머하웃</a:t>
            </a:r>
            <a:endParaRPr lang="en-US" altLang="ko-KR" baseline="30000" dirty="0" smtClean="0"/>
          </a:p>
          <a:p>
            <a:pPr lvl="3"/>
            <a:r>
              <a:rPr lang="ko-KR" altLang="en-US" dirty="0" smtClean="0"/>
              <a:t>확장 </a:t>
            </a:r>
            <a:r>
              <a:rPr lang="ko-KR" altLang="en-US" dirty="0"/>
              <a:t>가능한 기계 학습 알고리즘을 만드는 것이 주목적으로</a:t>
            </a:r>
            <a:r>
              <a:rPr lang="en-US" altLang="ko-KR" dirty="0"/>
              <a:t>, </a:t>
            </a:r>
            <a:r>
              <a:rPr lang="ko-KR" altLang="en-US" dirty="0"/>
              <a:t>아파치 라이선스가 있으면 무료로 </a:t>
            </a:r>
            <a:r>
              <a:rPr lang="ko-KR" altLang="en-US" dirty="0" smtClean="0"/>
              <a:t>사용할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방대한 </a:t>
            </a:r>
            <a:r>
              <a:rPr lang="ko-KR" altLang="en-US" dirty="0"/>
              <a:t>양의 데이터 집합에서 기계 학습 알고리즘을 실행할 수 있는 오픈 소스 </a:t>
            </a:r>
            <a:r>
              <a:rPr lang="ko-KR" altLang="en-US" dirty="0" smtClean="0"/>
              <a:t>프레임워크로</a:t>
            </a:r>
            <a:r>
              <a:rPr lang="en-US" altLang="ko-KR" dirty="0"/>
              <a:t>, </a:t>
            </a:r>
            <a:r>
              <a:rPr lang="ko-KR" altLang="en-US" dirty="0"/>
              <a:t>확장성과 처리량을 보장하려고 </a:t>
            </a:r>
            <a:r>
              <a:rPr lang="ko-KR" altLang="en-US" dirty="0" err="1"/>
              <a:t>하둡</a:t>
            </a:r>
            <a:r>
              <a:rPr lang="ko-KR" altLang="en-US" dirty="0"/>
              <a:t> 기반의 병렬 형식으로 구성한다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공통 </a:t>
            </a:r>
            <a:r>
              <a:rPr lang="ko-KR" altLang="en-US" dirty="0"/>
              <a:t>작업이 </a:t>
            </a:r>
            <a:r>
              <a:rPr lang="ko-KR" altLang="en-US" dirty="0" err="1" smtClean="0"/>
              <a:t>많은알고리즘에</a:t>
            </a:r>
            <a:r>
              <a:rPr lang="ko-KR" altLang="en-US" dirty="0" smtClean="0"/>
              <a:t> </a:t>
            </a:r>
            <a:r>
              <a:rPr lang="ko-KR" altLang="en-US" dirty="0"/>
              <a:t>적합하며</a:t>
            </a:r>
            <a:r>
              <a:rPr lang="en-US" altLang="ko-KR" dirty="0"/>
              <a:t>, </a:t>
            </a:r>
            <a:r>
              <a:rPr lang="ko-KR" altLang="en-US" dirty="0"/>
              <a:t>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사용자 행동을 기반으로 품목을 추천해 주는 시스템 등 </a:t>
            </a:r>
            <a:r>
              <a:rPr lang="ko-KR" altLang="en-US" dirty="0" smtClean="0"/>
              <a:t>분석환경에도 </a:t>
            </a:r>
            <a:r>
              <a:rPr lang="ko-KR" altLang="en-US" dirty="0"/>
              <a:t>적합하다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3744035"/>
            <a:ext cx="7950581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/>
              <a:t>scikits_learn</a:t>
            </a:r>
            <a:r>
              <a:rPr lang="ko-KR" altLang="en-US" baseline="30000" dirty="0" err="1" smtClean="0"/>
              <a:t>사이키트런</a:t>
            </a:r>
            <a:endParaRPr lang="en-US" altLang="ko-KR" baseline="30000" dirty="0" smtClean="0"/>
          </a:p>
          <a:p>
            <a:pPr lvl="3"/>
            <a:r>
              <a:rPr lang="ko-KR" altLang="en-US" dirty="0" err="1"/>
              <a:t>서포트</a:t>
            </a:r>
            <a:r>
              <a:rPr lang="ko-KR" altLang="en-US" dirty="0"/>
              <a:t> 벡터 머신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/>
              <a:t>회귀분석</a:t>
            </a:r>
            <a:r>
              <a:rPr lang="en-US" altLang="ko-KR" dirty="0"/>
              <a:t>, </a:t>
            </a:r>
            <a:r>
              <a:rPr lang="ko-KR" altLang="en-US" dirty="0"/>
              <a:t>군집화 등 여러 분석 기법을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. </a:t>
            </a:r>
            <a:r>
              <a:rPr lang="ko-KR" altLang="en-US" dirty="0"/>
              <a:t>또한 이런 기법을 편리하게 </a:t>
            </a:r>
            <a:r>
              <a:rPr lang="ko-KR" altLang="en-US" dirty="0" smtClean="0"/>
              <a:t>활용할 수 </a:t>
            </a:r>
            <a:r>
              <a:rPr lang="ko-KR" altLang="en-US" dirty="0"/>
              <a:t>있도록 고수준의 인터페이스를 </a:t>
            </a:r>
            <a:r>
              <a:rPr lang="ko-KR" altLang="en-US" dirty="0" smtClean="0"/>
              <a:t>제공함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/>
              <a:t>scikits_learn</a:t>
            </a:r>
            <a:r>
              <a:rPr lang="ko-KR" altLang="en-US" dirty="0"/>
              <a:t>은 복잡한 </a:t>
            </a:r>
            <a:r>
              <a:rPr lang="ko-KR" altLang="en-US" dirty="0" smtClean="0"/>
              <a:t>문제를 </a:t>
            </a:r>
            <a:r>
              <a:rPr lang="ko-KR" altLang="en-US" dirty="0"/>
              <a:t>해결하는 알고리즘이나 문제를 해결하는 과정에 초점을 맞추었기에 과정에 치중하는 사용 </a:t>
            </a:r>
            <a:r>
              <a:rPr lang="ko-KR" altLang="en-US" dirty="0" smtClean="0"/>
              <a:t>환경에 </a:t>
            </a:r>
            <a:r>
              <a:rPr lang="ko-KR" altLang="en-US" dirty="0"/>
              <a:t>더 </a:t>
            </a:r>
            <a:r>
              <a:rPr lang="ko-KR" altLang="en-US" dirty="0" smtClean="0"/>
              <a:t>적합함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3" y="2933945"/>
            <a:ext cx="4905545" cy="382707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924629"/>
            <a:ext cx="2898064" cy="21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71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28" y="1484784"/>
            <a:ext cx="7201905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6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ko-KR" altLang="en-US" dirty="0" err="1"/>
              <a:t>필터링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8" name="Picture 4" descr="https://blog.kakaocdn.net/dn/be0gfE/btrbGApu6TM/9jI9RmjZcThnjfN2NDSRQ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2816"/>
            <a:ext cx="4896544" cy="455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79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ko-KR" altLang="en-US" dirty="0" err="1"/>
              <a:t>필터링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 descr="https://blog.kakaocdn.net/dn/cLRXxO/btrbACuUjSD/nmFqf92HHsuV3nwVpI5Uk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77" y="1988840"/>
            <a:ext cx="679640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LDA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11665" y="18544"/>
            <a:ext cx="165618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dirty="0" smtClean="0"/>
              <a:t>출처 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엠포스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데이터랩</a:t>
            </a:r>
            <a:endParaRPr lang="ko-KR" altLang="en-US" sz="3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10777"/>
            <a:ext cx="7916496" cy="50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05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ko-KR" altLang="en-US" dirty="0" err="1"/>
              <a:t>필터링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https://blog.kakaocdn.net/dn/G8nDz/btrbEgq99Kt/9iKwWA3f8JPZWydTt93Ha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24669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38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ko-KR" altLang="en-US" dirty="0" err="1"/>
              <a:t>필터링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8" name="Picture 2" descr="https://blog.kakaocdn.net/dn/bhVF05/btrbJc2BBqo/2p5mR484wLqMnTJvuCu4e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6792"/>
            <a:ext cx="881904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05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4813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네이버 뉴스에서 ‘</a:t>
            </a:r>
            <a:r>
              <a:rPr lang="ko-KR" altLang="en-US" dirty="0" err="1"/>
              <a:t>코로나’와</a:t>
            </a:r>
            <a:r>
              <a:rPr lang="ko-KR" altLang="en-US" dirty="0"/>
              <a:t> 관련된 어떤 토픽이 있는지 분석 </a:t>
            </a:r>
            <a:endParaRPr lang="en-US" altLang="ko-KR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 err="1"/>
              <a:t>머신러닝</a:t>
            </a:r>
            <a:r>
              <a:rPr lang="ko-KR" altLang="en-US" dirty="0"/>
              <a:t> 기반의 </a:t>
            </a:r>
            <a:r>
              <a:rPr lang="en-US" altLang="ko-KR" dirty="0"/>
              <a:t>LDA </a:t>
            </a:r>
            <a:r>
              <a:rPr lang="ko-KR" altLang="en-US" dirty="0"/>
              <a:t>토픽 모델을 사용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토픽 분석에 사용할 데이터는 앞에서 크롤링한 네이버 뉴스의 전체 </a:t>
            </a:r>
            <a:r>
              <a:rPr lang="en-US" altLang="ko-KR" dirty="0"/>
              <a:t>description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토픽 모델은 </a:t>
            </a:r>
            <a:r>
              <a:rPr lang="ko-KR" altLang="en-US" dirty="0" err="1"/>
              <a:t>단어별</a:t>
            </a:r>
            <a:r>
              <a:rPr lang="ko-KR" altLang="en-US" dirty="0"/>
              <a:t> 확률 분포를 분석하므로 명사를 추출한 단어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 </a:t>
            </a:r>
            <a:r>
              <a:rPr lang="ko-KR" altLang="en-US" dirty="0"/>
              <a:t>상태의 리스트를 준비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76375" y="3414713"/>
          <a:ext cx="4892675" cy="3098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086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7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[60]:</a:t>
                      </a:r>
                    </a:p>
                  </a:txBody>
                  <a:tcPr marL="89297" marR="89297" marT="44558" marB="445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description = data_df['description']</a:t>
                      </a:r>
                    </a:p>
                  </a:txBody>
                  <a:tcPr marL="89297" marR="89297" marT="44558" marB="4455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13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[61]:</a:t>
                      </a:r>
                    </a:p>
                  </a:txBody>
                  <a:tcPr marL="89297" marR="89297" marT="44558" marB="445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description_noun_tk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[]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d 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description: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description_noun_tk.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append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okt.nouns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(d))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명사 형태소만 추출</a:t>
                      </a:r>
                      <a:endParaRPr lang="sv-SE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558" marB="4455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39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[62]: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7" marR="89297" marT="44558" marB="445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description_noun_tk2 = []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d 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description_noun_tk: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  item = [i 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i 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d 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len(i) &gt; 1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] #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토큰 길이가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보다 큰 것만 추출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description_noun_tk2.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append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(item)</a:t>
                      </a:r>
                    </a:p>
                  </a:txBody>
                  <a:tcPr marL="89297" marR="89297" marT="44558" marB="4455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7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[63]:</a:t>
                      </a:r>
                    </a:p>
                  </a:txBody>
                  <a:tcPr marL="89297" marR="89297" marT="44558" marB="445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print(description_noun_tk2)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558" marB="4455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00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Out[63]: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7" marR="89297" marT="44558" marB="445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[['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코로나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경제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위기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대응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위해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국세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수입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정부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재정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마련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대한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우려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때문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한국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개발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국책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연구기관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증세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화두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정부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여당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증세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'], ['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지난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창녕군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보건소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설치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진료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검사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체온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측정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사진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제공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창녕군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코로나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장기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대비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비대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진료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도입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경남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창녕군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지난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도내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최초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코로나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진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료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'], ['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한편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 err="1">
                          <a:solidFill>
                            <a:schemeClr val="tx1"/>
                          </a:solidFill>
                        </a:rPr>
                        <a:t>설현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최근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코로나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바이러스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시리즈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세계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유행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다큐멘터리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내레이션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처음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도전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호평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드라마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출연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검토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558" marB="4455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3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토픽 분석을 위한 </a:t>
            </a:r>
            <a:r>
              <a:rPr lang="en-US" altLang="ko-KR" dirty="0"/>
              <a:t>LDA </a:t>
            </a:r>
            <a:r>
              <a:rPr lang="ko-KR" altLang="en-US" dirty="0"/>
              <a:t>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/>
              <a:t> </a:t>
            </a:r>
            <a:r>
              <a:rPr lang="en-US" altLang="ko-KR" dirty="0" err="1"/>
              <a:t>gensim</a:t>
            </a:r>
            <a:r>
              <a:rPr lang="ko-KR" altLang="en-US" dirty="0"/>
              <a:t>은 추가로 설치해야 하는 패키지이므로 최초 한번은 다음과 같이 </a:t>
            </a:r>
            <a:r>
              <a:rPr lang="en-US" altLang="ko-KR" dirty="0"/>
              <a:t>!pip install</a:t>
            </a:r>
            <a:r>
              <a:rPr lang="ko-KR" altLang="en-US" dirty="0"/>
              <a:t>을 이용해 설치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패키지를 설치한 후에 필요한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sz="300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sz="600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/>
              <a:t> LDA </a:t>
            </a:r>
            <a:r>
              <a:rPr lang="ko-KR" altLang="en-US" dirty="0"/>
              <a:t>토픽 모델의 입력 벡터 생성하기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sz="1800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sz="600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[65]</a:t>
            </a:r>
            <a:r>
              <a:rPr lang="en-US" altLang="ko-KR" dirty="0"/>
              <a:t>: description_noun_tk2</a:t>
            </a:r>
            <a:r>
              <a:rPr lang="ko-KR" altLang="en-US" dirty="0"/>
              <a:t>에 포함된 단어에 대해 사전을 구성</a:t>
            </a:r>
            <a:r>
              <a:rPr lang="en-US" altLang="ko-KR" sz="800" dirty="0" err="1">
                <a:solidFill>
                  <a:srgbClr val="258BCD"/>
                </a:solidFill>
              </a:rPr>
              <a:t>corpora.Dictionary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[66]</a:t>
            </a:r>
            <a:r>
              <a:rPr lang="en-US" altLang="ko-KR" dirty="0"/>
              <a:t>: </a:t>
            </a:r>
            <a:r>
              <a:rPr lang="ko-KR" altLang="en-US" dirty="0"/>
              <a:t>구성된 사전의 내용을 확인하기 위해 </a:t>
            </a:r>
            <a:r>
              <a:rPr lang="en-US" altLang="ko-KR" dirty="0"/>
              <a:t>1</a:t>
            </a:r>
            <a:r>
              <a:rPr lang="ko-KR" altLang="en-US" dirty="0"/>
              <a:t>번 단어</a:t>
            </a:r>
            <a:r>
              <a:rPr lang="en-US" altLang="ko-KR" sz="800" dirty="0">
                <a:solidFill>
                  <a:srgbClr val="258BCD"/>
                </a:solidFill>
              </a:rPr>
              <a:t>dictionary[1]</a:t>
            </a:r>
            <a:r>
              <a:rPr lang="ko-KR" altLang="en-US" dirty="0"/>
              <a:t>를 출력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[67]</a:t>
            </a:r>
            <a:r>
              <a:rPr lang="en-US" altLang="ko-KR" dirty="0"/>
              <a:t>: </a:t>
            </a:r>
            <a:r>
              <a:rPr lang="ko-KR" altLang="en-US" dirty="0"/>
              <a:t>단어 사전</a:t>
            </a:r>
            <a:r>
              <a:rPr lang="en-US" altLang="ko-KR" sz="800" dirty="0">
                <a:solidFill>
                  <a:srgbClr val="258BCD"/>
                </a:solidFill>
              </a:rPr>
              <a:t>dictionary</a:t>
            </a:r>
            <a:r>
              <a:rPr lang="ko-KR" altLang="en-US" dirty="0"/>
              <a:t>의 단어에 대해 </a:t>
            </a:r>
            <a:r>
              <a:rPr lang="en-US" altLang="ko-KR" dirty="0" err="1"/>
              <a:t>BoW</a:t>
            </a:r>
            <a:r>
              <a:rPr lang="ko-KR" altLang="en-US" dirty="0"/>
              <a:t>를 구하여</a:t>
            </a:r>
            <a:r>
              <a:rPr lang="en-US" altLang="ko-KR" sz="800" dirty="0">
                <a:solidFill>
                  <a:srgbClr val="258BCD"/>
                </a:solidFill>
              </a:rPr>
              <a:t>doc2bow( )</a:t>
            </a:r>
            <a:r>
              <a:rPr lang="en-US" altLang="ko-KR" dirty="0"/>
              <a:t>, </a:t>
            </a:r>
            <a:r>
              <a:rPr lang="ko-KR" altLang="en-US" dirty="0"/>
              <a:t>단어 뭉치</a:t>
            </a:r>
            <a:r>
              <a:rPr lang="en-US" altLang="ko-KR" sz="800" dirty="0">
                <a:solidFill>
                  <a:srgbClr val="258BCD"/>
                </a:solidFill>
              </a:rPr>
              <a:t>corpus</a:t>
            </a:r>
            <a:r>
              <a:rPr lang="ko-KR" altLang="en-US" dirty="0"/>
              <a:t>를 구성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[68]</a:t>
            </a:r>
            <a:r>
              <a:rPr lang="en-US" altLang="ko-KR" dirty="0"/>
              <a:t>: </a:t>
            </a:r>
            <a:r>
              <a:rPr lang="ko-KR" altLang="en-US" dirty="0"/>
              <a:t>단어 뭉치</a:t>
            </a:r>
            <a:r>
              <a:rPr lang="en-US" altLang="ko-KR" sz="800" dirty="0">
                <a:solidFill>
                  <a:srgbClr val="258BCD"/>
                </a:solidFill>
              </a:rPr>
              <a:t>corpus</a:t>
            </a:r>
            <a:r>
              <a:rPr lang="ko-KR" altLang="en-US" dirty="0"/>
              <a:t>를 출력하여 </a:t>
            </a:r>
            <a:r>
              <a:rPr lang="en-US" altLang="ko-KR" dirty="0"/>
              <a:t>(</a:t>
            </a:r>
            <a:r>
              <a:rPr lang="en-US" altLang="ko-KR" dirty="0" err="1"/>
              <a:t>word_id</a:t>
            </a:r>
            <a:r>
              <a:rPr lang="en-US" altLang="ko-KR" dirty="0"/>
              <a:t>, </a:t>
            </a:r>
            <a:r>
              <a:rPr lang="en-US" altLang="ko-KR" dirty="0" err="1"/>
              <a:t>work_count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구성을 확인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58888" y="3592513"/>
          <a:ext cx="4995862" cy="205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17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[65]:</a:t>
                      </a:r>
                    </a:p>
                  </a:txBody>
                  <a:tcPr marL="89312" marR="89312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dictionary = corpora.</a:t>
                      </a:r>
                      <a:r>
                        <a:rPr lang="sv-SE" altLang="ko-KR" sz="900" b="1" i="0" dirty="0">
                          <a:solidFill>
                            <a:schemeClr val="tx1"/>
                          </a:solidFill>
                        </a:rPr>
                        <a:t>Dictionary</a:t>
                      </a:r>
                      <a:r>
                        <a:rPr lang="sv-SE" altLang="ko-KR" sz="900" b="0" i="0" dirty="0">
                          <a:solidFill>
                            <a:schemeClr val="tx1"/>
                          </a:solidFill>
                        </a:rPr>
                        <a:t>(description_noun_tk2)</a:t>
                      </a:r>
                    </a:p>
                  </a:txBody>
                  <a:tcPr marL="89312" marR="89312" marT="44575" marB="445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[66]:</a:t>
                      </a:r>
                    </a:p>
                  </a:txBody>
                  <a:tcPr marL="89312" marR="89312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print(dictionary[1])    </a:t>
                      </a: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/>
                        <a:t>작업 확인용 출력</a:t>
                      </a:r>
                      <a:endParaRPr lang="sv-SE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312" marR="89312" marT="44575" marB="445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Out[66]: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2" marR="89312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경제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312" marR="89312" marT="44575" marB="445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[67]:</a:t>
                      </a:r>
                    </a:p>
                  </a:txBody>
                  <a:tcPr marL="89312" marR="89312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corpus = [dictionary.</a:t>
                      </a:r>
                      <a:r>
                        <a:rPr lang="en-US" altLang="ko-KR" sz="900" b="1" dirty="0"/>
                        <a:t>doc2bow</a:t>
                      </a:r>
                      <a:r>
                        <a:rPr lang="en-US" altLang="ko-KR" sz="900" dirty="0"/>
                        <a:t>(word) </a:t>
                      </a:r>
                      <a:r>
                        <a:rPr lang="en-US" altLang="ko-KR" sz="900" b="1" dirty="0"/>
                        <a:t>for</a:t>
                      </a:r>
                      <a:r>
                        <a:rPr lang="en-US" altLang="ko-KR" sz="900" dirty="0"/>
                        <a:t> word </a:t>
                      </a:r>
                      <a:r>
                        <a:rPr lang="en-US" altLang="ko-KR" sz="900" b="1" dirty="0"/>
                        <a:t>in </a:t>
                      </a:r>
                      <a:r>
                        <a:rPr lang="en-US" altLang="ko-KR" sz="900" dirty="0"/>
                        <a:t>description_noun_tk2]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312" marR="89312" marT="44575" marB="445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[68]:</a:t>
                      </a:r>
                    </a:p>
                  </a:txBody>
                  <a:tcPr marL="89312" marR="89312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print(corpus) 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312" marR="89312" marT="44575" marB="445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4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Out[68]: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2" marR="89312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[[(0, 1), (1, 1), (2, 1), (3, 1), (4, 1), (5, 1), (6, 1), (7, 1), (8, 1), (9, 1), (10, 1), (11, 1), (12, 1), (13, 1), (14, 1), (15, 2), (16, 2), (17, 1), (18, 1), (19, 1)], [(17, 2), (20, 1), (21, 1), (22, 1), (23, 1), (24, 1), (25, 1), (26, 1), (27, 1), (28, 1), (29, 1), (30, 1), (31, 2), (32, 3), (33, 3), (34, 1), (35, 1), (36, 1)], [(5, 1), (17, 1), (37, 1), (38, 1), (39, 1), (40, 1), (41, 1), (42, 1), … 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312" marR="89312" marT="44575" marB="445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170113"/>
          <a:ext cx="5011737" cy="32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37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 ]:</a:t>
                      </a:r>
                    </a:p>
                  </a:txBody>
                  <a:tcPr marL="89299" marR="89299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!pip install 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gensim</a:t>
                      </a:r>
                      <a:endParaRPr lang="sv-SE" altLang="ko-KR" sz="9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89299" marR="89299" marT="44602" marB="446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58888" y="2865438"/>
          <a:ext cx="5011737" cy="388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37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89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[64]:</a:t>
                      </a:r>
                    </a:p>
                  </a:txBody>
                  <a:tcPr marL="89299" marR="89299" marT="44581" marB="4458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pt-BR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pt-BR" altLang="ko-KR" sz="900" b="0" i="0" dirty="0">
                          <a:solidFill>
                            <a:schemeClr val="tx1"/>
                          </a:solidFill>
                        </a:rPr>
                        <a:t> gensim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pt-BR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pt-BR" altLang="ko-KR" sz="900" b="0" i="0" dirty="0">
                          <a:solidFill>
                            <a:schemeClr val="tx1"/>
                          </a:solidFill>
                        </a:rPr>
                        <a:t> gensim.corpora as corpora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99" marR="89299" marT="44581" marB="4458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03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토픽 분석 </a:t>
            </a:r>
            <a:r>
              <a:rPr lang="en-US" altLang="ko-KR" sz="2000" smtClean="0"/>
              <a:t>+ LDA </a:t>
            </a:r>
            <a:r>
              <a:rPr lang="ko-KR" altLang="en-US" sz="2000" smtClean="0"/>
              <a:t>토픽 모델</a:t>
            </a:r>
            <a:r>
              <a:rPr lang="en-US" altLang="ko-KR" sz="2000" smtClean="0"/>
              <a:t>] </a:t>
            </a:r>
            <a:r>
              <a:rPr lang="ko-KR" altLang="en-US" sz="2000" smtClean="0"/>
              <a:t>뉴스 텍스트에서 코로나 토픽 분석하기</a:t>
            </a:r>
            <a:endParaRPr lang="en-US" altLang="ko-KR" sz="1800" smtClean="0"/>
          </a:p>
        </p:txBody>
      </p:sp>
      <p:sp>
        <p:nvSpPr>
          <p:cNvPr id="5017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6578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토픽 분석을 위한 </a:t>
            </a:r>
            <a:r>
              <a:rPr lang="en-US" altLang="ko-KR" dirty="0"/>
              <a:t>LDA </a:t>
            </a:r>
            <a:r>
              <a:rPr lang="ko-KR" altLang="en-US" dirty="0"/>
              <a:t>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4"/>
              <a:defRPr/>
            </a:pPr>
            <a:r>
              <a:rPr lang="en-US" altLang="ko-KR" dirty="0"/>
              <a:t> LDA </a:t>
            </a:r>
            <a:r>
              <a:rPr lang="ko-KR" altLang="en-US" dirty="0"/>
              <a:t>토픽 모델의 생성 및 훈련하기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</a:t>
            </a:r>
            <a:r>
              <a:rPr lang="ko-KR" altLang="en-US" dirty="0"/>
              <a:t>토픽의 개수를 </a:t>
            </a:r>
            <a:r>
              <a:rPr lang="en-US" altLang="ko-KR" dirty="0"/>
              <a:t>4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</a:t>
            </a:r>
            <a:r>
              <a:rPr lang="en-US" altLang="ko-KR" dirty="0" err="1"/>
              <a:t>gensim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LDA </a:t>
            </a:r>
            <a:r>
              <a:rPr lang="ko-KR" altLang="en-US" dirty="0"/>
              <a:t>모듈을 이용하여 토픽 모델 객체인 </a:t>
            </a:r>
            <a:r>
              <a:rPr lang="en-US" altLang="ko-KR" dirty="0" err="1"/>
              <a:t>lda_model</a:t>
            </a:r>
            <a:r>
              <a:rPr lang="ko-KR" altLang="en-US" dirty="0"/>
              <a:t>을 생성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58888" y="2781300"/>
          <a:ext cx="5184775" cy="64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9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4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9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[69]:</a:t>
                      </a:r>
                    </a:p>
                  </a:txBody>
                  <a:tcPr marL="89303" marR="89303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k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 4 #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토픽의 개수 설정</a:t>
                      </a:r>
                      <a:endParaRPr lang="sv-SE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303" marR="89303" marT="44605" marB="44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[70]:</a:t>
                      </a:r>
                    </a:p>
                  </a:txBody>
                  <a:tcPr marL="89303" marR="89303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lda_model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gensim.models.ldamulticore.LdaMulticore</a:t>
                      </a:r>
                      <a:r>
                        <a:rPr lang="en-US" altLang="ko-KR" sz="900" dirty="0"/>
                        <a:t>(corpus, iterations = 12, </a:t>
                      </a:r>
                      <a:r>
                        <a:rPr lang="en-US" altLang="ko-KR" sz="900" dirty="0" err="1"/>
                        <a:t>num_topics</a:t>
                      </a:r>
                      <a:r>
                        <a:rPr lang="en-US" altLang="ko-KR" sz="900" dirty="0"/>
                        <a:t> = k, id2word = dictionary, passes = 1, workers = 10)</a:t>
                      </a:r>
                      <a:endParaRPr lang="sv-SE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303" marR="89303" marT="44605" marB="4460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8575" cmpd="sng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E09F8F9BE86374B91B2D6621B945848" ma:contentTypeVersion="14" ma:contentTypeDescription="새 문서를 만듭니다." ma:contentTypeScope="" ma:versionID="6b1363346b34bd9a27b45e235adbd077">
  <xsd:schema xmlns:xsd="http://www.w3.org/2001/XMLSchema" xmlns:xs="http://www.w3.org/2001/XMLSchema" xmlns:p="http://schemas.microsoft.com/office/2006/metadata/properties" xmlns:ns3="46e78bf9-32b5-4ca0-b108-c1455f55776f" xmlns:ns4="aa95e295-25b8-40d7-9173-5dcc31fb3a11" targetNamespace="http://schemas.microsoft.com/office/2006/metadata/properties" ma:root="true" ma:fieldsID="be2121bc043e4d110e0d2ef1ace24371" ns3:_="" ns4:_="">
    <xsd:import namespace="46e78bf9-32b5-4ca0-b108-c1455f55776f"/>
    <xsd:import namespace="aa95e295-25b8-40d7-9173-5dcc31fb3a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78bf9-32b5-4ca0-b108-c1455f5577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5e295-25b8-40d7-9173-5dcc31fb3a1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D92EE9-BFB7-45FC-95DE-9EDD3C0B51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e78bf9-32b5-4ca0-b108-c1455f55776f"/>
    <ds:schemaRef ds:uri="aa95e295-25b8-40d7-9173-5dcc31fb3a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1481C3-D2CB-4CD0-B95E-A3F792EF8585}">
  <ds:schemaRefs>
    <ds:schemaRef ds:uri="http://purl.org/dc/elements/1.1/"/>
    <ds:schemaRef ds:uri="http://schemas.microsoft.com/office/2006/metadata/properties"/>
    <ds:schemaRef ds:uri="46e78bf9-32b5-4ca0-b108-c1455f55776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95e295-25b8-40d7-9173-5dcc31fb3a1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A4F3E7-7BF3-4925-B5D1-4832DACA1B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45567</TotalTime>
  <Words>3835</Words>
  <Application>Microsoft Office PowerPoint</Application>
  <PresentationFormat>화면 슬라이드 쇼(4:3)</PresentationFormat>
  <Paragraphs>420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61</vt:i4>
      </vt:variant>
    </vt:vector>
  </HeadingPairs>
  <TitlesOfParts>
    <vt:vector size="77" baseType="lpstr">
      <vt:lpstr>HY견고딕</vt:lpstr>
      <vt:lpstr>HY견명조</vt:lpstr>
      <vt:lpstr>HY헤드라인M</vt:lpstr>
      <vt:lpstr>굴림</vt:lpstr>
      <vt:lpstr>맑은 고딕</vt:lpstr>
      <vt:lpstr>Arial</vt:lpstr>
      <vt:lpstr>Lucida Sans Unicode</vt:lpstr>
      <vt:lpstr>Tahoma</vt:lpstr>
      <vt:lpstr>Times New Roman</vt:lpstr>
      <vt:lpstr>Verdana</vt:lpstr>
      <vt:lpstr>Wingdings</vt:lpstr>
      <vt:lpstr>Wingdings 2</vt:lpstr>
      <vt:lpstr>Wingdings 3</vt:lpstr>
      <vt:lpstr>광장</vt:lpstr>
      <vt:lpstr>Office 테마</vt:lpstr>
      <vt:lpstr>1_유닉스</vt:lpstr>
      <vt:lpstr>텍스트 마이닝 - 2     </vt:lpstr>
      <vt:lpstr>03. [토픽 분석 + LDA 토픽 모델] 뉴스 텍스트에서 코로나 토픽 분석하기</vt:lpstr>
      <vt:lpstr>LDA 예제</vt:lpstr>
      <vt:lpstr>LDA 예제</vt:lpstr>
      <vt:lpstr>LDA 예제</vt:lpstr>
      <vt:lpstr>LDA 예제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03. [토픽 분석 + LDA 토픽 모델] 뉴스 텍스트에서 코로나 토픽 분석하기</vt:lpstr>
      <vt:lpstr>01 빅데이터의 개념과 처리 과정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 데이터의 분석 기법  및 인프라 기술</dc:title>
  <dc:creator>VarietyHoriC</dc:creator>
  <cp:lastModifiedBy>dojin</cp:lastModifiedBy>
  <cp:revision>3574</cp:revision>
  <cp:lastPrinted>2016-09-27T06:45:30Z</cp:lastPrinted>
  <dcterms:created xsi:type="dcterms:W3CDTF">2012-07-16T20:46:39Z</dcterms:created>
  <dcterms:modified xsi:type="dcterms:W3CDTF">2022-12-01T13:56:02Z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0x010100DE09F8F9BE86374B91B2D6621B945848</vt:lpwstr>
  </property>
</Properties>
</file>